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 id="268" r:id="rId4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Now" charset="1" panose="00000500000000000000"/>
      <p:regular r:id="rId14"/>
    </p:embeddedFont>
    <p:embeddedFont>
      <p:font typeface="Now Bold" charset="1" panose="00000800000000000000"/>
      <p:regular r:id="rId15"/>
    </p:embeddedFont>
    <p:embeddedFont>
      <p:font typeface="Now Thin" charset="1" panose="00000300000000000000"/>
      <p:regular r:id="rId16"/>
    </p:embeddedFont>
    <p:embeddedFont>
      <p:font typeface="Now Light" charset="1" panose="00000400000000000000"/>
      <p:regular r:id="rId17"/>
    </p:embeddedFont>
    <p:embeddedFont>
      <p:font typeface="Now Medium" charset="1" panose="00000600000000000000"/>
      <p:regular r:id="rId18"/>
    </p:embeddedFont>
    <p:embeddedFont>
      <p:font typeface="Now Heavy" charset="1" panose="00000A00000000000000"/>
      <p:regular r:id="rId19"/>
    </p:embeddedFont>
    <p:embeddedFont>
      <p:font typeface="Open Sauce" charset="1" panose="00000500000000000000"/>
      <p:regular r:id="rId20"/>
    </p:embeddedFont>
    <p:embeddedFont>
      <p:font typeface="Open Sauce Bold" charset="1" panose="00000800000000000000"/>
      <p:regular r:id="rId21"/>
    </p:embeddedFont>
    <p:embeddedFont>
      <p:font typeface="Open Sauce Italics" charset="1" panose="00000500000000000000"/>
      <p:regular r:id="rId22"/>
    </p:embeddedFont>
    <p:embeddedFont>
      <p:font typeface="Open Sauce Bold Italics" charset="1" panose="00000800000000000000"/>
      <p:regular r:id="rId23"/>
    </p:embeddedFont>
    <p:embeddedFont>
      <p:font typeface="Open Sauce Light" charset="1" panose="00000400000000000000"/>
      <p:regular r:id="rId24"/>
    </p:embeddedFont>
    <p:embeddedFont>
      <p:font typeface="Open Sauce Light Italics" charset="1" panose="00000400000000000000"/>
      <p:regular r:id="rId25"/>
    </p:embeddedFont>
    <p:embeddedFont>
      <p:font typeface="Open Sauce Medium" charset="1" panose="00000600000000000000"/>
      <p:regular r:id="rId26"/>
    </p:embeddedFont>
    <p:embeddedFont>
      <p:font typeface="Open Sauce Medium Italics" charset="1" panose="00000600000000000000"/>
      <p:regular r:id="rId27"/>
    </p:embeddedFont>
    <p:embeddedFont>
      <p:font typeface="Open Sauce Semi-Bold" charset="1" panose="00000700000000000000"/>
      <p:regular r:id="rId28"/>
    </p:embeddedFont>
    <p:embeddedFont>
      <p:font typeface="Open Sauce Semi-Bold Italics" charset="1" panose="00000700000000000000"/>
      <p:regular r:id="rId29"/>
    </p:embeddedFont>
    <p:embeddedFont>
      <p:font typeface="Open Sauce Heavy" charset="1" panose="00000A00000000000000"/>
      <p:regular r:id="rId30"/>
    </p:embeddedFont>
    <p:embeddedFont>
      <p:font typeface="Open Sauce Heavy Italics" charset="1" panose="00000A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41" Target="slides/slide10.xml" Type="http://schemas.openxmlformats.org/officeDocument/2006/relationships/slide"/><Relationship Id="rId42" Target="slides/slide11.xml" Type="http://schemas.openxmlformats.org/officeDocument/2006/relationships/slide"/><Relationship Id="rId43" Target="slides/slide12.xml" Type="http://schemas.openxmlformats.org/officeDocument/2006/relationships/slide"/><Relationship Id="rId44" Target="slides/slide13.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2" Target="../media/image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5400000">
            <a:off x="11392544" y="4154952"/>
            <a:ext cx="11958151" cy="1929323"/>
            <a:chOff x="0" y="0"/>
            <a:chExt cx="3149472" cy="508135"/>
          </a:xfrm>
        </p:grpSpPr>
        <p:sp>
          <p:nvSpPr>
            <p:cNvPr name="Freeform 3" id="3"/>
            <p:cNvSpPr/>
            <p:nvPr/>
          </p:nvSpPr>
          <p:spPr>
            <a:xfrm flipH="false" flipV="false" rot="0">
              <a:off x="0" y="0"/>
              <a:ext cx="3149472" cy="508135"/>
            </a:xfrm>
            <a:custGeom>
              <a:avLst/>
              <a:gdLst/>
              <a:ahLst/>
              <a:cxnLst/>
              <a:rect r="r" b="b" t="t" l="l"/>
              <a:pathLst>
                <a:path h="508135" w="3149472">
                  <a:moveTo>
                    <a:pt x="0" y="0"/>
                  </a:moveTo>
                  <a:lnTo>
                    <a:pt x="3149472" y="0"/>
                  </a:lnTo>
                  <a:lnTo>
                    <a:pt x="3149472" y="508135"/>
                  </a:lnTo>
                  <a:lnTo>
                    <a:pt x="0" y="508135"/>
                  </a:lnTo>
                  <a:close/>
                </a:path>
              </a:pathLst>
            </a:custGeom>
            <a:solidFill>
              <a:srgbClr val="145DA0"/>
            </a:solidFill>
          </p:spPr>
        </p:sp>
        <p:sp>
          <p:nvSpPr>
            <p:cNvPr name="TextBox 4" id="4"/>
            <p:cNvSpPr txBox="true"/>
            <p:nvPr/>
          </p:nvSpPr>
          <p:spPr>
            <a:xfrm>
              <a:off x="0" y="-28575"/>
              <a:ext cx="3149472" cy="536710"/>
            </a:xfrm>
            <a:prstGeom prst="rect">
              <a:avLst/>
            </a:prstGeom>
          </p:spPr>
          <p:txBody>
            <a:bodyPr anchor="ctr" rtlCol="false" tIns="50800" lIns="50800" bIns="50800" rIns="50800"/>
            <a:lstStyle/>
            <a:p>
              <a:pPr algn="ctr">
                <a:lnSpc>
                  <a:spcPts val="2590"/>
                </a:lnSpc>
              </a:pPr>
            </a:p>
          </p:txBody>
        </p:sp>
      </p:grpSp>
      <p:sp>
        <p:nvSpPr>
          <p:cNvPr name="Freeform 5" id="5"/>
          <p:cNvSpPr/>
          <p:nvPr/>
        </p:nvSpPr>
        <p:spPr>
          <a:xfrm flipH="false" flipV="false" rot="0">
            <a:off x="11208957" y="-1011147"/>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a:grpSpLocks noChangeAspect="true"/>
          </p:cNvGrpSpPr>
          <p:nvPr/>
        </p:nvGrpSpPr>
        <p:grpSpPr>
          <a:xfrm rot="0">
            <a:off x="10380940" y="649592"/>
            <a:ext cx="7516996" cy="8987817"/>
            <a:chOff x="0" y="0"/>
            <a:chExt cx="8603361" cy="10286746"/>
          </a:xfrm>
        </p:grpSpPr>
        <p:sp>
          <p:nvSpPr>
            <p:cNvPr name="Freeform 7" id="7"/>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0" t="-12765" r="0" b="-12765"/>
              </a:stretch>
            </a:blipFill>
          </p:spPr>
        </p:sp>
      </p:grpSp>
      <p:sp>
        <p:nvSpPr>
          <p:cNvPr name="TextBox 8" id="8"/>
          <p:cNvSpPr txBox="true"/>
          <p:nvPr/>
        </p:nvSpPr>
        <p:spPr>
          <a:xfrm rot="0">
            <a:off x="721002" y="1351868"/>
            <a:ext cx="11504132" cy="2628900"/>
          </a:xfrm>
          <a:prstGeom prst="rect">
            <a:avLst/>
          </a:prstGeom>
        </p:spPr>
        <p:txBody>
          <a:bodyPr anchor="t" rtlCol="false" tIns="0" lIns="0" bIns="0" rIns="0">
            <a:spAutoFit/>
          </a:bodyPr>
          <a:lstStyle/>
          <a:p>
            <a:pPr>
              <a:lnSpc>
                <a:spcPts val="10283"/>
              </a:lnSpc>
            </a:pPr>
            <a:r>
              <a:rPr lang="en-US" sz="8569">
                <a:solidFill>
                  <a:srgbClr val="FFFBFB"/>
                </a:solidFill>
                <a:latin typeface="Now Bold"/>
              </a:rPr>
              <a:t>PREDICT INCOME LEVELS</a:t>
            </a:r>
          </a:p>
        </p:txBody>
      </p:sp>
      <p:sp>
        <p:nvSpPr>
          <p:cNvPr name="Freeform 9" id="9"/>
          <p:cNvSpPr/>
          <p:nvPr/>
        </p:nvSpPr>
        <p:spPr>
          <a:xfrm flipH="false" flipV="false" rot="0">
            <a:off x="-295175" y="8630507"/>
            <a:ext cx="2647750" cy="2647750"/>
          </a:xfrm>
          <a:custGeom>
            <a:avLst/>
            <a:gdLst/>
            <a:ahLst/>
            <a:cxnLst/>
            <a:rect r="r" b="b" t="t" l="l"/>
            <a:pathLst>
              <a:path h="2647750" w="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721002" y="4501420"/>
            <a:ext cx="9659937" cy="4129087"/>
          </a:xfrm>
          <a:prstGeom prst="rect">
            <a:avLst/>
          </a:prstGeom>
        </p:spPr>
        <p:txBody>
          <a:bodyPr anchor="t" rtlCol="false" tIns="0" lIns="0" bIns="0" rIns="0">
            <a:spAutoFit/>
          </a:bodyPr>
          <a:lstStyle/>
          <a:p>
            <a:pPr>
              <a:lnSpc>
                <a:spcPts val="3600"/>
              </a:lnSpc>
            </a:pPr>
            <a:r>
              <a:rPr lang="en-US" sz="3000">
                <a:solidFill>
                  <a:srgbClr val="56AEFF"/>
                </a:solidFill>
                <a:latin typeface="Now Bold"/>
              </a:rPr>
              <a:t>TEAM MEMBERS:</a:t>
            </a:r>
          </a:p>
          <a:p>
            <a:pPr>
              <a:lnSpc>
                <a:spcPts val="3600"/>
              </a:lnSpc>
            </a:pPr>
          </a:p>
          <a:p>
            <a:pPr>
              <a:lnSpc>
                <a:spcPts val="3600"/>
              </a:lnSpc>
            </a:pPr>
            <a:r>
              <a:rPr lang="en-US" sz="3000">
                <a:solidFill>
                  <a:srgbClr val="FFFFFF"/>
                </a:solidFill>
                <a:latin typeface="Now"/>
              </a:rPr>
              <a:t>Priyaanka Reddy Boothkuri – U70184580</a:t>
            </a:r>
          </a:p>
          <a:p>
            <a:pPr>
              <a:lnSpc>
                <a:spcPts val="3600"/>
              </a:lnSpc>
            </a:pPr>
            <a:r>
              <a:rPr lang="en-US" sz="3000">
                <a:solidFill>
                  <a:srgbClr val="FFFFFF"/>
                </a:solidFill>
                <a:latin typeface="Now"/>
              </a:rPr>
              <a:t>Niharika Mullangi – U57336324</a:t>
            </a:r>
          </a:p>
          <a:p>
            <a:pPr>
              <a:lnSpc>
                <a:spcPts val="3600"/>
              </a:lnSpc>
            </a:pPr>
            <a:r>
              <a:rPr lang="en-US" sz="3000">
                <a:solidFill>
                  <a:srgbClr val="FFFFFF"/>
                </a:solidFill>
                <a:latin typeface="Now"/>
              </a:rPr>
              <a:t>Manogna Tummanepally – U39202669</a:t>
            </a:r>
          </a:p>
          <a:p>
            <a:pPr>
              <a:lnSpc>
                <a:spcPts val="3600"/>
              </a:lnSpc>
            </a:pPr>
            <a:r>
              <a:rPr lang="en-US" sz="3000">
                <a:solidFill>
                  <a:srgbClr val="FFFFFF"/>
                </a:solidFill>
                <a:latin typeface="Now"/>
              </a:rPr>
              <a:t>Pranathi Cheemarla – U22927056</a:t>
            </a:r>
          </a:p>
          <a:p>
            <a:pPr>
              <a:lnSpc>
                <a:spcPts val="3600"/>
              </a:lnSpc>
            </a:pPr>
            <a:r>
              <a:rPr lang="en-US" sz="3000">
                <a:solidFill>
                  <a:srgbClr val="FFFFFF"/>
                </a:solidFill>
                <a:latin typeface="Now"/>
              </a:rPr>
              <a:t>Santhoshini Bojanapally – U88362375</a:t>
            </a:r>
          </a:p>
          <a:p>
            <a:pPr>
              <a:lnSpc>
                <a:spcPts val="3600"/>
              </a:lnSpc>
            </a:pPr>
          </a:p>
          <a:p>
            <a:pPr>
              <a:lnSpc>
                <a:spcPts val="3600"/>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10800000">
            <a:off x="6093797" y="3368497"/>
            <a:ext cx="4161751" cy="1184729"/>
            <a:chOff x="0" y="0"/>
            <a:chExt cx="2565722" cy="730386"/>
          </a:xfrm>
        </p:grpSpPr>
        <p:sp>
          <p:nvSpPr>
            <p:cNvPr name="Freeform 3" id="3"/>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0071C9"/>
            </a:solidFill>
          </p:spPr>
        </p:sp>
        <p:sp>
          <p:nvSpPr>
            <p:cNvPr name="TextBox 4" id="4"/>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grpSp>
        <p:nvGrpSpPr>
          <p:cNvPr name="Group 5" id="5"/>
          <p:cNvGrpSpPr/>
          <p:nvPr/>
        </p:nvGrpSpPr>
        <p:grpSpPr>
          <a:xfrm rot="0">
            <a:off x="7724615" y="4553226"/>
            <a:ext cx="4161751" cy="1184729"/>
            <a:chOff x="0" y="0"/>
            <a:chExt cx="2565722" cy="730386"/>
          </a:xfrm>
        </p:grpSpPr>
        <p:sp>
          <p:nvSpPr>
            <p:cNvPr name="Freeform 6" id="6"/>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56AEFF"/>
            </a:solidFill>
          </p:spPr>
        </p:sp>
        <p:sp>
          <p:nvSpPr>
            <p:cNvPr name="TextBox 7" id="7"/>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grpSp>
        <p:nvGrpSpPr>
          <p:cNvPr name="Group 8" id="8"/>
          <p:cNvGrpSpPr/>
          <p:nvPr/>
        </p:nvGrpSpPr>
        <p:grpSpPr>
          <a:xfrm rot="-10800000">
            <a:off x="6758203" y="5737955"/>
            <a:ext cx="4161751" cy="1184729"/>
            <a:chOff x="0" y="0"/>
            <a:chExt cx="2565722" cy="730386"/>
          </a:xfrm>
        </p:grpSpPr>
        <p:sp>
          <p:nvSpPr>
            <p:cNvPr name="Freeform 9" id="9"/>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4BD1FB"/>
            </a:solidFill>
          </p:spPr>
        </p:sp>
        <p:sp>
          <p:nvSpPr>
            <p:cNvPr name="TextBox 10" id="10"/>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grpSp>
        <p:nvGrpSpPr>
          <p:cNvPr name="Group 11" id="11"/>
          <p:cNvGrpSpPr/>
          <p:nvPr/>
        </p:nvGrpSpPr>
        <p:grpSpPr>
          <a:xfrm rot="0">
            <a:off x="7724615" y="6918503"/>
            <a:ext cx="4161751" cy="1184729"/>
            <a:chOff x="0" y="0"/>
            <a:chExt cx="2565722" cy="730386"/>
          </a:xfrm>
        </p:grpSpPr>
        <p:sp>
          <p:nvSpPr>
            <p:cNvPr name="Freeform 12" id="12"/>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CFF4FF"/>
            </a:solidFill>
          </p:spPr>
        </p:sp>
        <p:sp>
          <p:nvSpPr>
            <p:cNvPr name="TextBox 13" id="13"/>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sp>
        <p:nvSpPr>
          <p:cNvPr name="TextBox 14" id="14"/>
          <p:cNvSpPr txBox="true"/>
          <p:nvPr/>
        </p:nvSpPr>
        <p:spPr>
          <a:xfrm rot="0">
            <a:off x="7988487" y="4829451"/>
            <a:ext cx="3634007" cy="578181"/>
          </a:xfrm>
          <a:prstGeom prst="rect">
            <a:avLst/>
          </a:prstGeom>
        </p:spPr>
        <p:txBody>
          <a:bodyPr anchor="t" rtlCol="false" tIns="0" lIns="0" bIns="0" rIns="0">
            <a:spAutoFit/>
          </a:bodyPr>
          <a:lstStyle/>
          <a:p>
            <a:pPr algn="ctr" marL="0" indent="0" lvl="0">
              <a:lnSpc>
                <a:spcPts val="4771"/>
              </a:lnSpc>
              <a:spcBef>
                <a:spcPct val="0"/>
              </a:spcBef>
            </a:pPr>
            <a:r>
              <a:rPr lang="en-US" sz="3457">
                <a:solidFill>
                  <a:srgbClr val="051D40"/>
                </a:solidFill>
                <a:latin typeface="DM Sans Bold"/>
              </a:rPr>
              <a:t>True Negative</a:t>
            </a:r>
          </a:p>
        </p:txBody>
      </p:sp>
      <p:sp>
        <p:nvSpPr>
          <p:cNvPr name="TextBox 15" id="15"/>
          <p:cNvSpPr txBox="true"/>
          <p:nvPr/>
        </p:nvSpPr>
        <p:spPr>
          <a:xfrm rot="0">
            <a:off x="6143943" y="3724466"/>
            <a:ext cx="4061458" cy="422623"/>
          </a:xfrm>
          <a:prstGeom prst="rect">
            <a:avLst/>
          </a:prstGeom>
        </p:spPr>
        <p:txBody>
          <a:bodyPr anchor="t" rtlCol="false" tIns="0" lIns="0" bIns="0" rIns="0">
            <a:spAutoFit/>
          </a:bodyPr>
          <a:lstStyle/>
          <a:p>
            <a:pPr algn="ctr" marL="0" indent="0" lvl="0">
              <a:lnSpc>
                <a:spcPts val="3146"/>
              </a:lnSpc>
            </a:pPr>
            <a:r>
              <a:rPr lang="en-US" sz="3457">
                <a:solidFill>
                  <a:srgbClr val="051D40"/>
                </a:solidFill>
                <a:latin typeface="DM Sans Bold"/>
              </a:rPr>
              <a:t>True Positive</a:t>
            </a:r>
          </a:p>
        </p:txBody>
      </p:sp>
      <p:sp>
        <p:nvSpPr>
          <p:cNvPr name="TextBox 16" id="16"/>
          <p:cNvSpPr txBox="true"/>
          <p:nvPr/>
        </p:nvSpPr>
        <p:spPr>
          <a:xfrm rot="0">
            <a:off x="6854204" y="6114319"/>
            <a:ext cx="3969748" cy="475445"/>
          </a:xfrm>
          <a:prstGeom prst="rect">
            <a:avLst/>
          </a:prstGeom>
        </p:spPr>
        <p:txBody>
          <a:bodyPr anchor="t" rtlCol="false" tIns="0" lIns="0" bIns="0" rIns="0">
            <a:spAutoFit/>
          </a:bodyPr>
          <a:lstStyle/>
          <a:p>
            <a:pPr algn="ctr" marL="0" indent="0" lvl="0">
              <a:lnSpc>
                <a:spcPts val="3630"/>
              </a:lnSpc>
            </a:pPr>
            <a:r>
              <a:rPr lang="en-US" sz="3457">
                <a:solidFill>
                  <a:srgbClr val="051D40"/>
                </a:solidFill>
                <a:latin typeface="DM Sans Bold"/>
              </a:rPr>
              <a:t>False Positive</a:t>
            </a:r>
          </a:p>
        </p:txBody>
      </p:sp>
      <p:sp>
        <p:nvSpPr>
          <p:cNvPr name="TextBox 17" id="17"/>
          <p:cNvSpPr txBox="true"/>
          <p:nvPr/>
        </p:nvSpPr>
        <p:spPr>
          <a:xfrm rot="0">
            <a:off x="8168978" y="7198908"/>
            <a:ext cx="3453516" cy="578181"/>
          </a:xfrm>
          <a:prstGeom prst="rect">
            <a:avLst/>
          </a:prstGeom>
        </p:spPr>
        <p:txBody>
          <a:bodyPr anchor="t" rtlCol="false" tIns="0" lIns="0" bIns="0" rIns="0">
            <a:spAutoFit/>
          </a:bodyPr>
          <a:lstStyle/>
          <a:p>
            <a:pPr algn="ctr" marL="0" indent="0" lvl="0">
              <a:lnSpc>
                <a:spcPts val="4771"/>
              </a:lnSpc>
              <a:spcBef>
                <a:spcPct val="0"/>
              </a:spcBef>
            </a:pPr>
            <a:r>
              <a:rPr lang="en-US" sz="3457">
                <a:solidFill>
                  <a:srgbClr val="051D40"/>
                </a:solidFill>
                <a:latin typeface="DM Sans Bold"/>
              </a:rPr>
              <a:t>False Negative</a:t>
            </a:r>
          </a:p>
        </p:txBody>
      </p:sp>
      <p:sp>
        <p:nvSpPr>
          <p:cNvPr name="Freeform 18" id="18"/>
          <p:cNvSpPr/>
          <p:nvPr/>
        </p:nvSpPr>
        <p:spPr>
          <a:xfrm flipH="false" flipV="false" rot="0">
            <a:off x="-2519628" y="7227483"/>
            <a:ext cx="7086596" cy="7086596"/>
          </a:xfrm>
          <a:custGeom>
            <a:avLst/>
            <a:gdLst/>
            <a:ahLst/>
            <a:cxnLst/>
            <a:rect r="r" b="b" t="t" l="l"/>
            <a:pathLst>
              <a:path h="7086596" w="7086596">
                <a:moveTo>
                  <a:pt x="0" y="0"/>
                </a:moveTo>
                <a:lnTo>
                  <a:pt x="7086596" y="0"/>
                </a:lnTo>
                <a:lnTo>
                  <a:pt x="7086596" y="7086596"/>
                </a:lnTo>
                <a:lnTo>
                  <a:pt x="0" y="70865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10436461">
            <a:off x="14152110" y="-4118246"/>
            <a:ext cx="6566182" cy="6566182"/>
          </a:xfrm>
          <a:custGeom>
            <a:avLst/>
            <a:gdLst/>
            <a:ahLst/>
            <a:cxnLst/>
            <a:rect r="r" b="b" t="t" l="l"/>
            <a:pathLst>
              <a:path h="6566182" w="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0" id="20"/>
          <p:cNvSpPr txBox="true"/>
          <p:nvPr/>
        </p:nvSpPr>
        <p:spPr>
          <a:xfrm rot="0">
            <a:off x="943308" y="1027162"/>
            <a:ext cx="14055956" cy="1009650"/>
          </a:xfrm>
          <a:prstGeom prst="rect">
            <a:avLst/>
          </a:prstGeom>
        </p:spPr>
        <p:txBody>
          <a:bodyPr anchor="t" rtlCol="false" tIns="0" lIns="0" bIns="0" rIns="0">
            <a:spAutoFit/>
          </a:bodyPr>
          <a:lstStyle/>
          <a:p>
            <a:pPr marL="0" indent="0" lvl="0">
              <a:lnSpc>
                <a:spcPts val="7884"/>
              </a:lnSpc>
              <a:spcBef>
                <a:spcPct val="0"/>
              </a:spcBef>
            </a:pPr>
            <a:r>
              <a:rPr lang="en-US" sz="6570">
                <a:solidFill>
                  <a:srgbClr val="FFFFFF"/>
                </a:solidFill>
                <a:latin typeface="Now Bold"/>
              </a:rPr>
              <a:t>PERFORMANCE INDICATORS</a:t>
            </a:r>
          </a:p>
        </p:txBody>
      </p:sp>
      <p:sp>
        <p:nvSpPr>
          <p:cNvPr name="TextBox 21" id="21"/>
          <p:cNvSpPr txBox="true"/>
          <p:nvPr/>
        </p:nvSpPr>
        <p:spPr>
          <a:xfrm rot="0">
            <a:off x="233027" y="3065512"/>
            <a:ext cx="5860769" cy="1743075"/>
          </a:xfrm>
          <a:prstGeom prst="rect">
            <a:avLst/>
          </a:prstGeom>
        </p:spPr>
        <p:txBody>
          <a:bodyPr anchor="t" rtlCol="false" tIns="0" lIns="0" bIns="0" rIns="0">
            <a:spAutoFit/>
          </a:bodyPr>
          <a:lstStyle/>
          <a:p>
            <a:pPr>
              <a:lnSpc>
                <a:spcPts val="3450"/>
              </a:lnSpc>
            </a:pPr>
            <a:r>
              <a:rPr lang="en-US" sz="2500">
                <a:solidFill>
                  <a:srgbClr val="FFFFFF"/>
                </a:solidFill>
                <a:latin typeface="DM Sans"/>
              </a:rPr>
              <a:t>Represent instances where the model correctly identifies high-income individuals, enabling businesses to effectively target luxury brands to them</a:t>
            </a:r>
          </a:p>
        </p:txBody>
      </p:sp>
      <p:sp>
        <p:nvSpPr>
          <p:cNvPr name="TextBox 22" id="22"/>
          <p:cNvSpPr txBox="true"/>
          <p:nvPr/>
        </p:nvSpPr>
        <p:spPr>
          <a:xfrm rot="0">
            <a:off x="11886366" y="3933094"/>
            <a:ext cx="6225797" cy="2133600"/>
          </a:xfrm>
          <a:prstGeom prst="rect">
            <a:avLst/>
          </a:prstGeom>
        </p:spPr>
        <p:txBody>
          <a:bodyPr anchor="t" rtlCol="false" tIns="0" lIns="0" bIns="0" rIns="0">
            <a:spAutoFit/>
          </a:bodyPr>
          <a:lstStyle/>
          <a:p>
            <a:pPr algn="ctr">
              <a:lnSpc>
                <a:spcPts val="3449"/>
              </a:lnSpc>
              <a:spcBef>
                <a:spcPct val="0"/>
              </a:spcBef>
            </a:pPr>
            <a:r>
              <a:rPr lang="en-US" sz="2499">
                <a:solidFill>
                  <a:srgbClr val="FFFFFF"/>
                </a:solidFill>
                <a:latin typeface="DM Sans"/>
              </a:rPr>
              <a:t>C</a:t>
            </a:r>
            <a:r>
              <a:rPr lang="en-US" sz="2499">
                <a:solidFill>
                  <a:srgbClr val="FFFFFF"/>
                </a:solidFill>
                <a:latin typeface="DM Sans"/>
              </a:rPr>
              <a:t>orrespond to cases where the model accurately identifies low-income individuals, facilitating the targeting of budget-conscious consumers by discount stores. </a:t>
            </a:r>
          </a:p>
        </p:txBody>
      </p:sp>
      <p:sp>
        <p:nvSpPr>
          <p:cNvPr name="TextBox 23" id="23"/>
          <p:cNvSpPr txBox="true"/>
          <p:nvPr/>
        </p:nvSpPr>
        <p:spPr>
          <a:xfrm rot="0">
            <a:off x="532406" y="5451928"/>
            <a:ext cx="6225797" cy="1704975"/>
          </a:xfrm>
          <a:prstGeom prst="rect">
            <a:avLst/>
          </a:prstGeom>
        </p:spPr>
        <p:txBody>
          <a:bodyPr anchor="t" rtlCol="false" tIns="0" lIns="0" bIns="0" rIns="0">
            <a:spAutoFit/>
          </a:bodyPr>
          <a:lstStyle/>
          <a:p>
            <a:pPr algn="ctr">
              <a:lnSpc>
                <a:spcPts val="3449"/>
              </a:lnSpc>
              <a:spcBef>
                <a:spcPct val="0"/>
              </a:spcBef>
            </a:pPr>
            <a:r>
              <a:rPr lang="en-US" sz="2499">
                <a:solidFill>
                  <a:srgbClr val="FFFFFF"/>
                </a:solidFill>
                <a:latin typeface="DM Sans"/>
              </a:rPr>
              <a:t>Represent instances where the model incorrectly classifies low-income individuals as high-income, potentially leading to misdirected marketing efforts. </a:t>
            </a:r>
          </a:p>
        </p:txBody>
      </p:sp>
      <p:sp>
        <p:nvSpPr>
          <p:cNvPr name="TextBox 24" id="24"/>
          <p:cNvSpPr txBox="true"/>
          <p:nvPr/>
        </p:nvSpPr>
        <p:spPr>
          <a:xfrm rot="0">
            <a:off x="11886366" y="6763345"/>
            <a:ext cx="6225797" cy="1704975"/>
          </a:xfrm>
          <a:prstGeom prst="rect">
            <a:avLst/>
          </a:prstGeom>
        </p:spPr>
        <p:txBody>
          <a:bodyPr anchor="t" rtlCol="false" tIns="0" lIns="0" bIns="0" rIns="0">
            <a:spAutoFit/>
          </a:bodyPr>
          <a:lstStyle/>
          <a:p>
            <a:pPr algn="ctr">
              <a:lnSpc>
                <a:spcPts val="3449"/>
              </a:lnSpc>
              <a:spcBef>
                <a:spcPct val="0"/>
              </a:spcBef>
            </a:pPr>
            <a:r>
              <a:rPr lang="en-US" sz="2499">
                <a:solidFill>
                  <a:srgbClr val="FFFFFF"/>
                </a:solidFill>
                <a:latin typeface="DM Sans"/>
              </a:rPr>
              <a:t>Occur when the model wrongly categorizes high-income individuals as low-income, potentially missing out on revenue opportunities.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1141519" y="835858"/>
            <a:ext cx="7087651" cy="976162"/>
          </a:xfrm>
          <a:prstGeom prst="rect">
            <a:avLst/>
          </a:prstGeom>
        </p:spPr>
        <p:txBody>
          <a:bodyPr anchor="t" rtlCol="false" tIns="0" lIns="0" bIns="0" rIns="0">
            <a:spAutoFit/>
          </a:bodyPr>
          <a:lstStyle/>
          <a:p>
            <a:pPr marL="0" indent="0" lvl="0">
              <a:lnSpc>
                <a:spcPts val="7711"/>
              </a:lnSpc>
              <a:spcBef>
                <a:spcPct val="0"/>
              </a:spcBef>
            </a:pPr>
            <a:r>
              <a:rPr lang="en-US" sz="6426">
                <a:solidFill>
                  <a:srgbClr val="56AEFF"/>
                </a:solidFill>
                <a:latin typeface="Now Bold"/>
              </a:rPr>
              <a:t>RESULT</a:t>
            </a:r>
          </a:p>
        </p:txBody>
      </p:sp>
      <p:sp>
        <p:nvSpPr>
          <p:cNvPr name="Freeform 3" id="3"/>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graphicFrame>
        <p:nvGraphicFramePr>
          <p:cNvPr name="Table 5" id="5"/>
          <p:cNvGraphicFramePr>
            <a:graphicFrameLocks noGrp="true"/>
          </p:cNvGraphicFramePr>
          <p:nvPr/>
        </p:nvGraphicFramePr>
        <p:xfrm>
          <a:off x="1276216" y="2705456"/>
          <a:ext cx="15609973" cy="5367662"/>
        </p:xfrm>
        <a:graphic>
          <a:graphicData uri="http://schemas.openxmlformats.org/drawingml/2006/table">
            <a:tbl>
              <a:tblPr/>
              <a:tblGrid>
                <a:gridCol w="2457910"/>
                <a:gridCol w="2310699"/>
                <a:gridCol w="2584126"/>
                <a:gridCol w="2625863"/>
                <a:gridCol w="2647554"/>
                <a:gridCol w="2983821"/>
              </a:tblGrid>
              <a:tr h="1104589">
                <a:tc>
                  <a:txBody>
                    <a:bodyPr anchor="t" rtlCol="false"/>
                    <a:lstStyle/>
                    <a:p>
                      <a:pPr algn="ctr">
                        <a:lnSpc>
                          <a:spcPts val="2100"/>
                        </a:lnSpc>
                        <a:defRPr/>
                      </a:pP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tcPr>
                </a:tc>
                <a:tc>
                  <a:txBody>
                    <a:bodyPr anchor="t" rtlCol="false"/>
                    <a:lstStyle/>
                    <a:p>
                      <a:pPr algn="ctr">
                        <a:lnSpc>
                          <a:spcPts val="3779"/>
                        </a:lnSpc>
                        <a:defRPr/>
                      </a:pPr>
                      <a:r>
                        <a:rPr lang="en-US" sz="2700">
                          <a:solidFill>
                            <a:srgbClr val="000000"/>
                          </a:solidFill>
                          <a:latin typeface="DM Sans Bold"/>
                        </a:rPr>
                        <a:t>Accuracy</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3779"/>
                        </a:lnSpc>
                        <a:defRPr/>
                      </a:pPr>
                      <a:r>
                        <a:rPr lang="en-US" sz="2700">
                          <a:solidFill>
                            <a:srgbClr val="000000"/>
                          </a:solidFill>
                          <a:latin typeface="DM Sans Bold"/>
                        </a:rPr>
                        <a:t>Precision</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3779"/>
                        </a:lnSpc>
                        <a:defRPr/>
                      </a:pPr>
                      <a:r>
                        <a:rPr lang="en-US" sz="2700">
                          <a:solidFill>
                            <a:srgbClr val="000000"/>
                          </a:solidFill>
                          <a:latin typeface="DM Sans Bold"/>
                        </a:rPr>
                        <a:t>Recall</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3779"/>
                        </a:lnSpc>
                        <a:defRPr/>
                      </a:pPr>
                      <a:r>
                        <a:rPr lang="en-US" sz="2700">
                          <a:solidFill>
                            <a:srgbClr val="000000"/>
                          </a:solidFill>
                          <a:latin typeface="DM Sans Bold"/>
                        </a:rPr>
                        <a:t>F1 - Score</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3779"/>
                        </a:lnSpc>
                        <a:defRPr/>
                      </a:pPr>
                      <a:r>
                        <a:rPr lang="en-US" sz="2700">
                          <a:solidFill>
                            <a:srgbClr val="000000"/>
                          </a:solidFill>
                          <a:latin typeface="DM Sans Bold"/>
                        </a:rPr>
                        <a:t>ROU-AUC</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r>
              <a:tr h="1535037">
                <a:tc>
                  <a:txBody>
                    <a:bodyPr anchor="t" rtlCol="false"/>
                    <a:lstStyle/>
                    <a:p>
                      <a:pPr algn="ctr">
                        <a:lnSpc>
                          <a:spcPts val="3779"/>
                        </a:lnSpc>
                        <a:defRPr/>
                      </a:pPr>
                      <a:r>
                        <a:rPr lang="en-US" sz="2699">
                          <a:solidFill>
                            <a:srgbClr val="000000"/>
                          </a:solidFill>
                          <a:latin typeface="DM Sans Bold"/>
                        </a:rPr>
                        <a:t>Logistic Regression</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3779"/>
                        </a:lnSpc>
                        <a:defRPr/>
                      </a:pPr>
                      <a:r>
                        <a:rPr lang="en-US" sz="2700">
                          <a:solidFill>
                            <a:srgbClr val="000000"/>
                          </a:solidFill>
                          <a:latin typeface="DM Sans"/>
                        </a:rPr>
                        <a:t>82.1</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3779"/>
                        </a:lnSpc>
                        <a:defRPr/>
                      </a:pPr>
                      <a:r>
                        <a:rPr lang="en-US" sz="2700">
                          <a:solidFill>
                            <a:srgbClr val="000000"/>
                          </a:solidFill>
                          <a:latin typeface="DM Sans"/>
                        </a:rPr>
                        <a:t>60.36</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3779"/>
                        </a:lnSpc>
                        <a:defRPr/>
                      </a:pPr>
                      <a:r>
                        <a:rPr lang="en-US" sz="2700">
                          <a:solidFill>
                            <a:srgbClr val="000000"/>
                          </a:solidFill>
                          <a:latin typeface="DM Sans"/>
                        </a:rPr>
                        <a:t>75.03</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3779"/>
                        </a:lnSpc>
                        <a:defRPr/>
                      </a:pPr>
                      <a:r>
                        <a:rPr lang="en-US" sz="2700">
                          <a:solidFill>
                            <a:srgbClr val="000000"/>
                          </a:solidFill>
                          <a:latin typeface="DM Sans"/>
                        </a:rPr>
                        <a:t>66.91</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3779"/>
                        </a:lnSpc>
                        <a:defRPr/>
                      </a:pPr>
                      <a:r>
                        <a:rPr lang="en-US" sz="2700">
                          <a:solidFill>
                            <a:srgbClr val="000000"/>
                          </a:solidFill>
                          <a:latin typeface="DM Sans"/>
                        </a:rPr>
                        <a:t>89.04</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r>
              <a:tr h="1535037">
                <a:tc>
                  <a:txBody>
                    <a:bodyPr anchor="t" rtlCol="false"/>
                    <a:lstStyle/>
                    <a:p>
                      <a:pPr algn="ctr">
                        <a:lnSpc>
                          <a:spcPts val="3779"/>
                        </a:lnSpc>
                        <a:defRPr/>
                      </a:pPr>
                      <a:r>
                        <a:rPr lang="en-US" sz="2699">
                          <a:solidFill>
                            <a:srgbClr val="000000"/>
                          </a:solidFill>
                          <a:latin typeface="DM Sans Bold"/>
                        </a:rPr>
                        <a:t>Random Forest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3779"/>
                        </a:lnSpc>
                        <a:defRPr/>
                      </a:pPr>
                      <a:r>
                        <a:rPr lang="en-US" sz="2700">
                          <a:solidFill>
                            <a:srgbClr val="000000"/>
                          </a:solidFill>
                          <a:latin typeface="DM Sans"/>
                        </a:rPr>
                        <a:t>82.79</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3779"/>
                        </a:lnSpc>
                        <a:defRPr/>
                      </a:pPr>
                      <a:r>
                        <a:rPr lang="en-US" sz="2700">
                          <a:solidFill>
                            <a:srgbClr val="000000"/>
                          </a:solidFill>
                          <a:latin typeface="DM Sans"/>
                        </a:rPr>
                        <a:t>60.83</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3779"/>
                        </a:lnSpc>
                        <a:defRPr/>
                      </a:pPr>
                      <a:r>
                        <a:rPr lang="en-US" sz="2700">
                          <a:solidFill>
                            <a:srgbClr val="000000"/>
                          </a:solidFill>
                          <a:latin typeface="DM Sans"/>
                        </a:rPr>
                        <a:t>80.36</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3779"/>
                        </a:lnSpc>
                        <a:defRPr/>
                      </a:pPr>
                      <a:r>
                        <a:rPr lang="en-US" sz="2700">
                          <a:solidFill>
                            <a:srgbClr val="000000"/>
                          </a:solidFill>
                          <a:latin typeface="DM Sans"/>
                        </a:rPr>
                        <a:t>69.24</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3779"/>
                        </a:lnSpc>
                        <a:defRPr/>
                      </a:pPr>
                      <a:r>
                        <a:rPr lang="en-US" sz="2700">
                          <a:solidFill>
                            <a:srgbClr val="000000"/>
                          </a:solidFill>
                          <a:latin typeface="DM Sans"/>
                        </a:rPr>
                        <a:t>90.66</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r>
              <a:tr h="1193000">
                <a:tc>
                  <a:txBody>
                    <a:bodyPr anchor="t" rtlCol="false"/>
                    <a:lstStyle/>
                    <a:p>
                      <a:pPr algn="ctr">
                        <a:lnSpc>
                          <a:spcPts val="3779"/>
                        </a:lnSpc>
                        <a:defRPr/>
                      </a:pPr>
                      <a:r>
                        <a:rPr lang="en-US" sz="2699">
                          <a:solidFill>
                            <a:srgbClr val="000000"/>
                          </a:solidFill>
                          <a:latin typeface="DM Sans Bold"/>
                        </a:rPr>
                        <a:t>XGBoost</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3779"/>
                        </a:lnSpc>
                        <a:defRPr/>
                      </a:pPr>
                      <a:r>
                        <a:rPr lang="en-US" sz="2700">
                          <a:solidFill>
                            <a:srgbClr val="000000"/>
                          </a:solidFill>
                          <a:latin typeface="DM Sans"/>
                        </a:rPr>
                        <a:t>79.30</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3779"/>
                        </a:lnSpc>
                        <a:defRPr/>
                      </a:pPr>
                      <a:r>
                        <a:rPr lang="en-US" sz="2700">
                          <a:solidFill>
                            <a:srgbClr val="000000"/>
                          </a:solidFill>
                          <a:latin typeface="DM Sans"/>
                        </a:rPr>
                        <a:t>54.57</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3779"/>
                        </a:lnSpc>
                        <a:defRPr/>
                      </a:pPr>
                      <a:r>
                        <a:rPr lang="en-US" sz="2700">
                          <a:solidFill>
                            <a:srgbClr val="000000"/>
                          </a:solidFill>
                          <a:latin typeface="DM Sans"/>
                        </a:rPr>
                        <a:t>84.46</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3779"/>
                        </a:lnSpc>
                        <a:defRPr/>
                      </a:pPr>
                      <a:r>
                        <a:rPr lang="en-US" sz="2700">
                          <a:solidFill>
                            <a:srgbClr val="000000"/>
                          </a:solidFill>
                          <a:latin typeface="DM Sans"/>
                        </a:rPr>
                        <a:t>66.30</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c>
                  <a:txBody>
                    <a:bodyPr anchor="t" rtlCol="false"/>
                    <a:lstStyle/>
                    <a:p>
                      <a:pPr algn="ctr">
                        <a:lnSpc>
                          <a:spcPts val="3779"/>
                        </a:lnSpc>
                        <a:defRPr/>
                      </a:pPr>
                      <a:r>
                        <a:rPr lang="en-US" sz="2700">
                          <a:solidFill>
                            <a:srgbClr val="000000"/>
                          </a:solidFill>
                          <a:latin typeface="DM Sans"/>
                        </a:rPr>
                        <a:t>90.02</a:t>
                      </a:r>
                      <a:endParaRPr lang="en-US" sz="1100"/>
                    </a:p>
                  </a:txBody>
                  <a:tcPr marL="190500" marR="190500" marT="190500" marB="190500" anchor="ctr">
                    <a:lnL cmpd="sng" algn="ctr" cap="flat" w="0">
                      <a:solidFill>
                        <a:srgbClr val="99ACFF"/>
                      </a:solidFill>
                      <a:prstDash val="solid"/>
                      <a:round/>
                      <a:headEnd type="none" w="med" len="med"/>
                      <a:tailEnd type="none" w="med" len="med"/>
                    </a:lnL>
                    <a:lnR cmpd="sng" algn="ctr" cap="flat" w="0">
                      <a:solidFill>
                        <a:srgbClr val="99ACFF"/>
                      </a:solidFill>
                      <a:prstDash val="solid"/>
                      <a:round/>
                      <a:headEnd type="none" w="med" len="med"/>
                      <a:tailEnd type="none" w="med" len="med"/>
                    </a:lnR>
                    <a:lnT cmpd="sng" algn="ctr" cap="flat" w="0">
                      <a:solidFill>
                        <a:srgbClr val="99ACFF"/>
                      </a:solidFill>
                      <a:prstDash val="solid"/>
                      <a:round/>
                      <a:headEnd type="none" w="med" len="med"/>
                      <a:tailEnd type="none" w="med" len="med"/>
                    </a:lnT>
                    <a:lnB cmpd="sng" algn="ctr" cap="flat" w="0">
                      <a:solidFill>
                        <a:srgbClr val="99ACFF"/>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12.xml><?xml version="1.0" encoding="utf-8"?>
<p:sld xmlns:p="http://schemas.openxmlformats.org/presentationml/2006/main" xmlns:a="http://schemas.openxmlformats.org/drawingml/2006/main">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1028700" y="1028700"/>
            <a:ext cx="8197288" cy="823912"/>
          </a:xfrm>
          <a:prstGeom prst="rect">
            <a:avLst/>
          </a:prstGeom>
        </p:spPr>
        <p:txBody>
          <a:bodyPr anchor="t" rtlCol="false" tIns="0" lIns="0" bIns="0" rIns="0">
            <a:spAutoFit/>
          </a:bodyPr>
          <a:lstStyle/>
          <a:p>
            <a:pPr marL="0" indent="0" lvl="0">
              <a:lnSpc>
                <a:spcPts val="6451"/>
              </a:lnSpc>
              <a:spcBef>
                <a:spcPct val="0"/>
              </a:spcBef>
            </a:pPr>
            <a:r>
              <a:rPr lang="en-US" sz="5376">
                <a:solidFill>
                  <a:srgbClr val="FFFFFF"/>
                </a:solidFill>
                <a:latin typeface="Now Bold"/>
              </a:rPr>
              <a:t>CONCLUSION</a:t>
            </a:r>
          </a:p>
        </p:txBody>
      </p:sp>
      <p:sp>
        <p:nvSpPr>
          <p:cNvPr name="TextBox 3" id="3"/>
          <p:cNvSpPr txBox="true"/>
          <p:nvPr/>
        </p:nvSpPr>
        <p:spPr>
          <a:xfrm rot="0">
            <a:off x="683084" y="2296667"/>
            <a:ext cx="16921831" cy="5958459"/>
          </a:xfrm>
          <a:prstGeom prst="rect">
            <a:avLst/>
          </a:prstGeom>
        </p:spPr>
        <p:txBody>
          <a:bodyPr anchor="t" rtlCol="false" tIns="0" lIns="0" bIns="0" rIns="0">
            <a:spAutoFit/>
          </a:bodyPr>
          <a:lstStyle/>
          <a:p>
            <a:pPr algn="just" marL="669288" indent="-334644" lvl="1">
              <a:lnSpc>
                <a:spcPts val="4277"/>
              </a:lnSpc>
              <a:buFont typeface="Arial"/>
              <a:buChar char="•"/>
            </a:pPr>
            <a:r>
              <a:rPr lang="en-US" sz="3099">
                <a:solidFill>
                  <a:srgbClr val="FFFFFF"/>
                </a:solidFill>
                <a:latin typeface="DM Sans Bold"/>
              </a:rPr>
              <a:t>Random Forest</a:t>
            </a:r>
            <a:r>
              <a:rPr lang="en-US" sz="3099">
                <a:solidFill>
                  <a:srgbClr val="FFFFFF"/>
                </a:solidFill>
                <a:latin typeface="DM Sans"/>
              </a:rPr>
              <a:t> appears to be the best-performing model in terms of </a:t>
            </a:r>
            <a:r>
              <a:rPr lang="en-US" sz="3099">
                <a:solidFill>
                  <a:srgbClr val="FFFFFF"/>
                </a:solidFill>
                <a:latin typeface="DM Sans Bold"/>
              </a:rPr>
              <a:t>Recall</a:t>
            </a:r>
            <a:r>
              <a:rPr lang="en-US" sz="3099">
                <a:solidFill>
                  <a:srgbClr val="FFFFFF"/>
                </a:solidFill>
                <a:latin typeface="DM Sans"/>
              </a:rPr>
              <a:t> (</a:t>
            </a:r>
            <a:r>
              <a:rPr lang="en-US" sz="3099">
                <a:solidFill>
                  <a:srgbClr val="FFFFFF"/>
                </a:solidFill>
                <a:latin typeface="DM Sans Bold"/>
              </a:rPr>
              <a:t>80.36%</a:t>
            </a:r>
            <a:r>
              <a:rPr lang="en-US" sz="3099">
                <a:solidFill>
                  <a:srgbClr val="FFFFFF"/>
                </a:solidFill>
                <a:latin typeface="DM Sans"/>
              </a:rPr>
              <a:t>), indicating its ability to effectively identify high-income and low-income customer segments.</a:t>
            </a:r>
          </a:p>
          <a:p>
            <a:pPr algn="just" marL="669288" indent="-334644" lvl="1">
              <a:lnSpc>
                <a:spcPts val="4277"/>
              </a:lnSpc>
              <a:buFont typeface="Arial"/>
              <a:buChar char="•"/>
            </a:pPr>
            <a:r>
              <a:rPr lang="en-US" sz="3099">
                <a:solidFill>
                  <a:srgbClr val="FFFFFF"/>
                </a:solidFill>
                <a:latin typeface="DM Sans"/>
              </a:rPr>
              <a:t>While Logistic Regression and XGBoost also show respectable Recall scores, Random Forest seems to be the most suitable choice for this specific business scenario, as it balances Recall with other metrics, such as Precision, reasonably well.</a:t>
            </a:r>
          </a:p>
          <a:p>
            <a:pPr algn="just" marL="669288" indent="-334644" lvl="1">
              <a:lnSpc>
                <a:spcPts val="4277"/>
              </a:lnSpc>
              <a:buFont typeface="Arial"/>
              <a:buChar char="•"/>
            </a:pPr>
            <a:r>
              <a:rPr lang="en-US" sz="3099">
                <a:solidFill>
                  <a:srgbClr val="FFFFFF"/>
                </a:solidFill>
                <a:latin typeface="DM Sans"/>
              </a:rPr>
              <a:t>In summary, the retail company should consider adopting the Random Forest model to create an effective data-driven segmentation strategy based on income categories, with a focus on optimizing Recall. This should lead to more accurate targeting of high-income and low-income customer segments, ultimately improving marketing and sales strategies and potentially boosting revenue.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5486400" y="4112722"/>
            <a:ext cx="7315200" cy="2061556"/>
          </a:xfrm>
          <a:custGeom>
            <a:avLst/>
            <a:gdLst/>
            <a:ahLst/>
            <a:cxnLst/>
            <a:rect r="r" b="b" t="t" l="l"/>
            <a:pathLst>
              <a:path h="2061556" w="7315200">
                <a:moveTo>
                  <a:pt x="0" y="0"/>
                </a:moveTo>
                <a:lnTo>
                  <a:pt x="7315200" y="0"/>
                </a:lnTo>
                <a:lnTo>
                  <a:pt x="7315200" y="2061556"/>
                </a:lnTo>
                <a:lnTo>
                  <a:pt x="0" y="20615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227600" y="0"/>
            <a:ext cx="6279570" cy="10287000"/>
          </a:xfrm>
          <a:custGeom>
            <a:avLst/>
            <a:gdLst/>
            <a:ahLst/>
            <a:cxnLst/>
            <a:rect r="r" b="b" t="t" l="l"/>
            <a:pathLst>
              <a:path h="10287000" w="6279570">
                <a:moveTo>
                  <a:pt x="0" y="0"/>
                </a:moveTo>
                <a:lnTo>
                  <a:pt x="6279571" y="0"/>
                </a:lnTo>
                <a:lnTo>
                  <a:pt x="6279571" y="10287000"/>
                </a:lnTo>
                <a:lnTo>
                  <a:pt x="0" y="10287000"/>
                </a:lnTo>
                <a:lnTo>
                  <a:pt x="0" y="0"/>
                </a:lnTo>
                <a:close/>
              </a:path>
            </a:pathLst>
          </a:custGeom>
          <a:blipFill>
            <a:blip r:embed="rId2"/>
            <a:stretch>
              <a:fillRect l="0" t="-901" r="-11111" b="-901"/>
            </a:stretch>
          </a:blipFill>
        </p:spPr>
      </p:sp>
      <p:sp>
        <p:nvSpPr>
          <p:cNvPr name="Freeform 3" id="3"/>
          <p:cNvSpPr/>
          <p:nvPr/>
        </p:nvSpPr>
        <p:spPr>
          <a:xfrm flipH="false" flipV="false" rot="0">
            <a:off x="-5993373" y="-5458262"/>
            <a:ext cx="10196686" cy="10196686"/>
          </a:xfrm>
          <a:custGeom>
            <a:avLst/>
            <a:gdLst/>
            <a:ahLst/>
            <a:cxnLst/>
            <a:rect r="r" b="b" t="t" l="l"/>
            <a:pathLst>
              <a:path h="10196686" w="10196686">
                <a:moveTo>
                  <a:pt x="0" y="0"/>
                </a:moveTo>
                <a:lnTo>
                  <a:pt x="10196686" y="0"/>
                </a:lnTo>
                <a:lnTo>
                  <a:pt x="10196686" y="10196685"/>
                </a:lnTo>
                <a:lnTo>
                  <a:pt x="0" y="10196685"/>
                </a:lnTo>
                <a:lnTo>
                  <a:pt x="0" y="0"/>
                </a:lnTo>
                <a:close/>
              </a:path>
            </a:pathLst>
          </a:custGeom>
          <a:blipFill>
            <a:blip r:embed="rId3">
              <a:alphaModFix amt="29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4697329" y="6667836"/>
            <a:ext cx="8414387" cy="8414387"/>
          </a:xfrm>
          <a:custGeom>
            <a:avLst/>
            <a:gdLst/>
            <a:ahLst/>
            <a:cxnLst/>
            <a:rect r="r" b="b" t="t" l="l"/>
            <a:pathLst>
              <a:path h="8414387" w="8414387">
                <a:moveTo>
                  <a:pt x="0" y="0"/>
                </a:moveTo>
                <a:lnTo>
                  <a:pt x="8414387" y="0"/>
                </a:lnTo>
                <a:lnTo>
                  <a:pt x="8414387" y="8414387"/>
                </a:lnTo>
                <a:lnTo>
                  <a:pt x="0" y="8414387"/>
                </a:lnTo>
                <a:lnTo>
                  <a:pt x="0" y="0"/>
                </a:lnTo>
                <a:close/>
              </a:path>
            </a:pathLst>
          </a:custGeom>
          <a:blipFill>
            <a:blip r:embed="rId5">
              <a:alphaModFix amt="29000"/>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5520658" y="3240029"/>
            <a:ext cx="1142373" cy="1142373"/>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TextBox 8" id="8"/>
          <p:cNvSpPr txBox="true"/>
          <p:nvPr/>
        </p:nvSpPr>
        <p:spPr>
          <a:xfrm rot="0">
            <a:off x="6847387" y="1543273"/>
            <a:ext cx="9879016" cy="762000"/>
          </a:xfrm>
          <a:prstGeom prst="rect">
            <a:avLst/>
          </a:prstGeom>
        </p:spPr>
        <p:txBody>
          <a:bodyPr anchor="t" rtlCol="false" tIns="0" lIns="0" bIns="0" rIns="0">
            <a:spAutoFit/>
          </a:bodyPr>
          <a:lstStyle/>
          <a:p>
            <a:pPr algn="l" marL="0" indent="0" lvl="0">
              <a:lnSpc>
                <a:spcPts val="5959"/>
              </a:lnSpc>
              <a:spcBef>
                <a:spcPct val="0"/>
              </a:spcBef>
            </a:pPr>
            <a:r>
              <a:rPr lang="en-US" sz="4966">
                <a:solidFill>
                  <a:srgbClr val="FFFFFF"/>
                </a:solidFill>
                <a:latin typeface="Now Bold"/>
              </a:rPr>
              <a:t>INTRODUCTION</a:t>
            </a:r>
          </a:p>
        </p:txBody>
      </p:sp>
      <p:sp>
        <p:nvSpPr>
          <p:cNvPr name="TextBox 9" id="9"/>
          <p:cNvSpPr txBox="true"/>
          <p:nvPr/>
        </p:nvSpPr>
        <p:spPr>
          <a:xfrm rot="0">
            <a:off x="6830047" y="2933916"/>
            <a:ext cx="4402447" cy="570548"/>
          </a:xfrm>
          <a:prstGeom prst="rect">
            <a:avLst/>
          </a:prstGeom>
        </p:spPr>
        <p:txBody>
          <a:bodyPr anchor="t" rtlCol="false" tIns="0" lIns="0" bIns="0" rIns="0">
            <a:spAutoFit/>
          </a:bodyPr>
          <a:lstStyle/>
          <a:p>
            <a:pPr marL="0" indent="0" lvl="0">
              <a:lnSpc>
                <a:spcPts val="4657"/>
              </a:lnSpc>
              <a:spcBef>
                <a:spcPct val="0"/>
              </a:spcBef>
            </a:pPr>
            <a:r>
              <a:rPr lang="en-US" sz="3374">
                <a:solidFill>
                  <a:srgbClr val="4BD1FB"/>
                </a:solidFill>
                <a:latin typeface="DM Sans Bold"/>
              </a:rPr>
              <a:t>Problem Statement</a:t>
            </a:r>
          </a:p>
        </p:txBody>
      </p:sp>
      <p:sp>
        <p:nvSpPr>
          <p:cNvPr name="TextBox 10" id="10"/>
          <p:cNvSpPr txBox="true"/>
          <p:nvPr/>
        </p:nvSpPr>
        <p:spPr>
          <a:xfrm rot="0">
            <a:off x="6830047" y="3763591"/>
            <a:ext cx="10735964" cy="2073835"/>
          </a:xfrm>
          <a:prstGeom prst="rect">
            <a:avLst/>
          </a:prstGeom>
        </p:spPr>
        <p:txBody>
          <a:bodyPr anchor="t" rtlCol="false" tIns="0" lIns="0" bIns="0" rIns="0">
            <a:spAutoFit/>
          </a:bodyPr>
          <a:lstStyle/>
          <a:p>
            <a:pPr marL="0" indent="0" lvl="0">
              <a:lnSpc>
                <a:spcPts val="4182"/>
              </a:lnSpc>
              <a:spcBef>
                <a:spcPct val="0"/>
              </a:spcBef>
            </a:pPr>
            <a:r>
              <a:rPr lang="en-US" sz="3031">
                <a:solidFill>
                  <a:srgbClr val="FFFFFF"/>
                </a:solidFill>
                <a:latin typeface="DM Sans"/>
              </a:rPr>
              <a:t>In order to improve marketing and sales strategies, retail company wishes to create a data-driven segmentation strategy based on income categories. This project aims to identify and target specific customer segments effectively. </a:t>
            </a:r>
          </a:p>
        </p:txBody>
      </p:sp>
      <p:sp>
        <p:nvSpPr>
          <p:cNvPr name="Freeform 11" id="11"/>
          <p:cNvSpPr/>
          <p:nvPr/>
        </p:nvSpPr>
        <p:spPr>
          <a:xfrm flipH="false" flipV="false" rot="0">
            <a:off x="5725261" y="3453964"/>
            <a:ext cx="733166" cy="714504"/>
          </a:xfrm>
          <a:custGeom>
            <a:avLst/>
            <a:gdLst/>
            <a:ahLst/>
            <a:cxnLst/>
            <a:rect r="r" b="b" t="t" l="l"/>
            <a:pathLst>
              <a:path h="714504" w="733166">
                <a:moveTo>
                  <a:pt x="0" y="0"/>
                </a:moveTo>
                <a:lnTo>
                  <a:pt x="733166" y="0"/>
                </a:lnTo>
                <a:lnTo>
                  <a:pt x="733166" y="714504"/>
                </a:lnTo>
                <a:lnTo>
                  <a:pt x="0" y="7145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2" id="12"/>
          <p:cNvGrpSpPr/>
          <p:nvPr/>
        </p:nvGrpSpPr>
        <p:grpSpPr>
          <a:xfrm rot="0">
            <a:off x="5472714" y="6916799"/>
            <a:ext cx="1142373" cy="114237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1D40"/>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05"/>
                </a:lnSpc>
              </a:pPr>
            </a:p>
          </p:txBody>
        </p:sp>
      </p:grpSp>
      <p:sp>
        <p:nvSpPr>
          <p:cNvPr name="TextBox 15" id="15"/>
          <p:cNvSpPr txBox="true"/>
          <p:nvPr/>
        </p:nvSpPr>
        <p:spPr>
          <a:xfrm rot="0">
            <a:off x="6782104" y="6610686"/>
            <a:ext cx="4402447" cy="555076"/>
          </a:xfrm>
          <a:prstGeom prst="rect">
            <a:avLst/>
          </a:prstGeom>
        </p:spPr>
        <p:txBody>
          <a:bodyPr anchor="t" rtlCol="false" tIns="0" lIns="0" bIns="0" rIns="0">
            <a:spAutoFit/>
          </a:bodyPr>
          <a:lstStyle/>
          <a:p>
            <a:pPr marL="0" indent="0" lvl="0">
              <a:lnSpc>
                <a:spcPts val="4519"/>
              </a:lnSpc>
              <a:spcBef>
                <a:spcPct val="0"/>
              </a:spcBef>
            </a:pPr>
            <a:r>
              <a:rPr lang="en-US" sz="3274">
                <a:solidFill>
                  <a:srgbClr val="4BD1FB"/>
                </a:solidFill>
                <a:latin typeface="DM Sans Bold"/>
              </a:rPr>
              <a:t>Challenges</a:t>
            </a:r>
          </a:p>
        </p:txBody>
      </p:sp>
      <p:sp>
        <p:nvSpPr>
          <p:cNvPr name="TextBox 16" id="16"/>
          <p:cNvSpPr txBox="true"/>
          <p:nvPr/>
        </p:nvSpPr>
        <p:spPr>
          <a:xfrm rot="0">
            <a:off x="6782104" y="7342716"/>
            <a:ext cx="9728741" cy="1026085"/>
          </a:xfrm>
          <a:prstGeom prst="rect">
            <a:avLst/>
          </a:prstGeom>
        </p:spPr>
        <p:txBody>
          <a:bodyPr anchor="t" rtlCol="false" tIns="0" lIns="0" bIns="0" rIns="0">
            <a:spAutoFit/>
          </a:bodyPr>
          <a:lstStyle/>
          <a:p>
            <a:pPr marL="654405" indent="-327203" lvl="1">
              <a:lnSpc>
                <a:spcPts val="4182"/>
              </a:lnSpc>
              <a:buFont typeface="Arial"/>
              <a:buChar char="•"/>
            </a:pPr>
            <a:r>
              <a:rPr lang="en-US" sz="3031">
                <a:solidFill>
                  <a:srgbClr val="FFFFFF"/>
                </a:solidFill>
                <a:latin typeface="DM Sans"/>
              </a:rPr>
              <a:t>Economic Downturns</a:t>
            </a:r>
          </a:p>
          <a:p>
            <a:pPr marL="654405" indent="-327203" lvl="1">
              <a:lnSpc>
                <a:spcPts val="4182"/>
              </a:lnSpc>
              <a:buFont typeface="Arial"/>
              <a:buChar char="•"/>
            </a:pPr>
            <a:r>
              <a:rPr lang="en-US" sz="3031">
                <a:solidFill>
                  <a:srgbClr val="FFFFFF"/>
                </a:solidFill>
                <a:latin typeface="DM Sans"/>
              </a:rPr>
              <a:t>Competition</a:t>
            </a:r>
          </a:p>
        </p:txBody>
      </p:sp>
      <p:sp>
        <p:nvSpPr>
          <p:cNvPr name="Freeform 17" id="17"/>
          <p:cNvSpPr/>
          <p:nvPr/>
        </p:nvSpPr>
        <p:spPr>
          <a:xfrm flipH="false" flipV="false" rot="0">
            <a:off x="5751097" y="7165762"/>
            <a:ext cx="585607" cy="669613"/>
          </a:xfrm>
          <a:custGeom>
            <a:avLst/>
            <a:gdLst/>
            <a:ahLst/>
            <a:cxnLst/>
            <a:rect r="r" b="b" t="t" l="l"/>
            <a:pathLst>
              <a:path h="669613" w="585607">
                <a:moveTo>
                  <a:pt x="0" y="0"/>
                </a:moveTo>
                <a:lnTo>
                  <a:pt x="585607" y="0"/>
                </a:lnTo>
                <a:lnTo>
                  <a:pt x="585607" y="669613"/>
                </a:lnTo>
                <a:lnTo>
                  <a:pt x="0" y="66961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1426096" y="5623252"/>
            <a:ext cx="4432959" cy="1427059"/>
            <a:chOff x="0" y="0"/>
            <a:chExt cx="4289760" cy="1380960"/>
          </a:xfrm>
        </p:grpSpPr>
        <p:sp>
          <p:nvSpPr>
            <p:cNvPr name="Freeform 3" id="3"/>
            <p:cNvSpPr/>
            <p:nvPr/>
          </p:nvSpPr>
          <p:spPr>
            <a:xfrm flipH="false" flipV="false" rot="0">
              <a:off x="0" y="0"/>
              <a:ext cx="4289806" cy="1380998"/>
            </a:xfrm>
            <a:custGeom>
              <a:avLst/>
              <a:gdLst/>
              <a:ahLst/>
              <a:cxnLst/>
              <a:rect r="r" b="b" t="t" l="l"/>
              <a:pathLst>
                <a:path h="1380998" w="4289806">
                  <a:moveTo>
                    <a:pt x="4013454" y="876173"/>
                  </a:moveTo>
                  <a:lnTo>
                    <a:pt x="3530854" y="0"/>
                  </a:lnTo>
                  <a:lnTo>
                    <a:pt x="758825" y="0"/>
                  </a:lnTo>
                  <a:lnTo>
                    <a:pt x="279400" y="876173"/>
                  </a:lnTo>
                  <a:lnTo>
                    <a:pt x="0" y="1380998"/>
                  </a:lnTo>
                  <a:lnTo>
                    <a:pt x="4289806" y="1380998"/>
                  </a:lnTo>
                  <a:lnTo>
                    <a:pt x="4013454" y="876173"/>
                  </a:lnTo>
                  <a:close/>
                </a:path>
              </a:pathLst>
            </a:custGeom>
            <a:solidFill>
              <a:srgbClr val="4BD1FB"/>
            </a:solidFill>
          </p:spPr>
        </p:sp>
      </p:grpSp>
      <p:grpSp>
        <p:nvGrpSpPr>
          <p:cNvPr name="Group 4" id="4"/>
          <p:cNvGrpSpPr/>
          <p:nvPr/>
        </p:nvGrpSpPr>
        <p:grpSpPr>
          <a:xfrm rot="0">
            <a:off x="12259415" y="2909757"/>
            <a:ext cx="2769297" cy="2611562"/>
            <a:chOff x="0" y="0"/>
            <a:chExt cx="2679840" cy="2527200"/>
          </a:xfrm>
        </p:grpSpPr>
        <p:sp>
          <p:nvSpPr>
            <p:cNvPr name="Freeform 5" id="5"/>
            <p:cNvSpPr/>
            <p:nvPr/>
          </p:nvSpPr>
          <p:spPr>
            <a:xfrm flipH="false" flipV="false" rot="0">
              <a:off x="0" y="0"/>
              <a:ext cx="2679827" cy="2527173"/>
            </a:xfrm>
            <a:custGeom>
              <a:avLst/>
              <a:gdLst/>
              <a:ahLst/>
              <a:cxnLst/>
              <a:rect r="r" b="b" t="t" l="l"/>
              <a:pathLst>
                <a:path h="2527173" w="2679827">
                  <a:moveTo>
                    <a:pt x="1343152" y="0"/>
                  </a:moveTo>
                  <a:lnTo>
                    <a:pt x="0" y="2527173"/>
                  </a:lnTo>
                  <a:lnTo>
                    <a:pt x="2679827" y="2527173"/>
                  </a:lnTo>
                  <a:lnTo>
                    <a:pt x="1343152" y="0"/>
                  </a:lnTo>
                  <a:close/>
                </a:path>
              </a:pathLst>
            </a:custGeom>
            <a:solidFill>
              <a:srgbClr val="CFF4FF"/>
            </a:solidFill>
          </p:spPr>
        </p:sp>
      </p:grpSp>
      <p:grpSp>
        <p:nvGrpSpPr>
          <p:cNvPr name="Group 6" id="6"/>
          <p:cNvGrpSpPr/>
          <p:nvPr/>
        </p:nvGrpSpPr>
        <p:grpSpPr>
          <a:xfrm rot="0">
            <a:off x="10560040" y="7168612"/>
            <a:ext cx="6168048" cy="1424082"/>
            <a:chOff x="0" y="0"/>
            <a:chExt cx="5968800" cy="1378080"/>
          </a:xfrm>
        </p:grpSpPr>
        <p:sp>
          <p:nvSpPr>
            <p:cNvPr name="Freeform 7" id="7"/>
            <p:cNvSpPr/>
            <p:nvPr/>
          </p:nvSpPr>
          <p:spPr>
            <a:xfrm flipH="false" flipV="false" rot="0">
              <a:off x="0" y="0"/>
              <a:ext cx="5968746" cy="1378077"/>
            </a:xfrm>
            <a:custGeom>
              <a:avLst/>
              <a:gdLst/>
              <a:ahLst/>
              <a:cxnLst/>
              <a:rect r="r" b="b" t="t" l="l"/>
              <a:pathLst>
                <a:path h="1378077" w="5968746">
                  <a:moveTo>
                    <a:pt x="5194173" y="0"/>
                  </a:moveTo>
                  <a:lnTo>
                    <a:pt x="774700" y="0"/>
                  </a:lnTo>
                  <a:lnTo>
                    <a:pt x="0" y="1378077"/>
                  </a:lnTo>
                  <a:lnTo>
                    <a:pt x="5968746" y="1378077"/>
                  </a:lnTo>
                  <a:lnTo>
                    <a:pt x="5194173" y="0"/>
                  </a:lnTo>
                  <a:close/>
                </a:path>
              </a:pathLst>
            </a:custGeom>
            <a:solidFill>
              <a:srgbClr val="56AEFF"/>
            </a:solidFill>
          </p:spPr>
        </p:sp>
      </p:grpSp>
      <p:sp>
        <p:nvSpPr>
          <p:cNvPr name="Freeform 8" id="8"/>
          <p:cNvSpPr/>
          <p:nvPr/>
        </p:nvSpPr>
        <p:spPr>
          <a:xfrm flipH="false" flipV="false" rot="0">
            <a:off x="13000785" y="5736219"/>
            <a:ext cx="1137117" cy="1137117"/>
          </a:xfrm>
          <a:custGeom>
            <a:avLst/>
            <a:gdLst/>
            <a:ahLst/>
            <a:cxnLst/>
            <a:rect r="r" b="b" t="t" l="l"/>
            <a:pathLst>
              <a:path h="1137117" w="1137117">
                <a:moveTo>
                  <a:pt x="0" y="0"/>
                </a:moveTo>
                <a:lnTo>
                  <a:pt x="1137117" y="0"/>
                </a:lnTo>
                <a:lnTo>
                  <a:pt x="1137117" y="1137118"/>
                </a:lnTo>
                <a:lnTo>
                  <a:pt x="0" y="11371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2925031" y="7260365"/>
            <a:ext cx="1525382" cy="1240575"/>
          </a:xfrm>
          <a:custGeom>
            <a:avLst/>
            <a:gdLst/>
            <a:ahLst/>
            <a:cxnLst/>
            <a:rect r="r" b="b" t="t" l="l"/>
            <a:pathLst>
              <a:path h="1240575" w="1525382">
                <a:moveTo>
                  <a:pt x="0" y="0"/>
                </a:moveTo>
                <a:lnTo>
                  <a:pt x="1525383" y="0"/>
                </a:lnTo>
                <a:lnTo>
                  <a:pt x="1525383" y="1240576"/>
                </a:lnTo>
                <a:lnTo>
                  <a:pt x="0" y="12405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3094055" y="3921566"/>
            <a:ext cx="1187335" cy="1187335"/>
          </a:xfrm>
          <a:custGeom>
            <a:avLst/>
            <a:gdLst/>
            <a:ahLst/>
            <a:cxnLst/>
            <a:rect r="r" b="b" t="t" l="l"/>
            <a:pathLst>
              <a:path h="1187335" w="1187335">
                <a:moveTo>
                  <a:pt x="0" y="0"/>
                </a:moveTo>
                <a:lnTo>
                  <a:pt x="1187335" y="0"/>
                </a:lnTo>
                <a:lnTo>
                  <a:pt x="1187335" y="1187336"/>
                </a:lnTo>
                <a:lnTo>
                  <a:pt x="0" y="11873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2687955" y="2084273"/>
            <a:ext cx="10956108" cy="2400300"/>
          </a:xfrm>
          <a:prstGeom prst="rect">
            <a:avLst/>
          </a:prstGeom>
        </p:spPr>
        <p:txBody>
          <a:bodyPr anchor="t" rtlCol="false" tIns="0" lIns="0" bIns="0" rIns="0">
            <a:spAutoFit/>
          </a:bodyPr>
          <a:lstStyle/>
          <a:p>
            <a:pPr>
              <a:lnSpc>
                <a:spcPts val="6442"/>
              </a:lnSpc>
            </a:pPr>
            <a:r>
              <a:rPr lang="en-US" sz="5368">
                <a:solidFill>
                  <a:srgbClr val="FFFFFF"/>
                </a:solidFill>
                <a:latin typeface="Now Bold"/>
              </a:rPr>
              <a:t>POTENTIAL BUSINESS OPPORTUNITIES</a:t>
            </a:r>
          </a:p>
          <a:p>
            <a:pPr marL="0" indent="0" lvl="0">
              <a:lnSpc>
                <a:spcPts val="6082"/>
              </a:lnSpc>
              <a:spcBef>
                <a:spcPct val="0"/>
              </a:spcBef>
            </a:pPr>
          </a:p>
        </p:txBody>
      </p:sp>
      <p:sp>
        <p:nvSpPr>
          <p:cNvPr name="TextBox 12" id="12"/>
          <p:cNvSpPr txBox="true"/>
          <p:nvPr/>
        </p:nvSpPr>
        <p:spPr>
          <a:xfrm rot="0">
            <a:off x="2533666" y="4408373"/>
            <a:ext cx="957654" cy="738583"/>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4BD1FB"/>
                </a:solidFill>
                <a:latin typeface="DM Sans Bold"/>
              </a:rPr>
              <a:t>01</a:t>
            </a:r>
          </a:p>
        </p:txBody>
      </p:sp>
      <p:sp>
        <p:nvSpPr>
          <p:cNvPr name="TextBox 13" id="13"/>
          <p:cNvSpPr txBox="true"/>
          <p:nvPr/>
        </p:nvSpPr>
        <p:spPr>
          <a:xfrm rot="0">
            <a:off x="2533666" y="5556793"/>
            <a:ext cx="957654" cy="738583"/>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4BD1FB"/>
                </a:solidFill>
                <a:latin typeface="DM Sans Bold"/>
              </a:rPr>
              <a:t>02</a:t>
            </a:r>
          </a:p>
        </p:txBody>
      </p:sp>
      <p:sp>
        <p:nvSpPr>
          <p:cNvPr name="TextBox 14" id="14"/>
          <p:cNvSpPr txBox="true"/>
          <p:nvPr/>
        </p:nvSpPr>
        <p:spPr>
          <a:xfrm rot="0">
            <a:off x="2533666" y="6702799"/>
            <a:ext cx="957654" cy="738583"/>
          </a:xfrm>
          <a:prstGeom prst="rect">
            <a:avLst/>
          </a:prstGeom>
        </p:spPr>
        <p:txBody>
          <a:bodyPr anchor="t" rtlCol="false" tIns="0" lIns="0" bIns="0" rIns="0">
            <a:spAutoFit/>
          </a:bodyPr>
          <a:lstStyle/>
          <a:p>
            <a:pPr algn="ctr" marL="0" indent="0" lvl="0">
              <a:lnSpc>
                <a:spcPts val="6013"/>
              </a:lnSpc>
              <a:spcBef>
                <a:spcPct val="0"/>
              </a:spcBef>
            </a:pPr>
            <a:r>
              <a:rPr lang="en-US" sz="4357">
                <a:solidFill>
                  <a:srgbClr val="4BD1FB"/>
                </a:solidFill>
                <a:latin typeface="DM Sans Bold"/>
              </a:rPr>
              <a:t>03</a:t>
            </a:r>
          </a:p>
        </p:txBody>
      </p:sp>
      <p:sp>
        <p:nvSpPr>
          <p:cNvPr name="Freeform 15" id="15"/>
          <p:cNvSpPr/>
          <p:nvPr/>
        </p:nvSpPr>
        <p:spPr>
          <a:xfrm flipH="false" flipV="false" rot="0">
            <a:off x="15128164" y="-2586935"/>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3359890" y="7239384"/>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7" id="17"/>
          <p:cNvSpPr txBox="true"/>
          <p:nvPr/>
        </p:nvSpPr>
        <p:spPr>
          <a:xfrm rot="0">
            <a:off x="3491320" y="5703601"/>
            <a:ext cx="6345242" cy="469033"/>
          </a:xfrm>
          <a:prstGeom prst="rect">
            <a:avLst/>
          </a:prstGeom>
        </p:spPr>
        <p:txBody>
          <a:bodyPr anchor="t" rtlCol="false" tIns="0" lIns="0" bIns="0" rIns="0">
            <a:spAutoFit/>
          </a:bodyPr>
          <a:lstStyle/>
          <a:p>
            <a:pPr algn="l" marL="0" indent="0" lvl="0">
              <a:lnSpc>
                <a:spcPts val="3885"/>
              </a:lnSpc>
              <a:spcBef>
                <a:spcPct val="0"/>
              </a:spcBef>
            </a:pPr>
            <a:r>
              <a:rPr lang="en-US" sz="2815">
                <a:solidFill>
                  <a:srgbClr val="FFFFFF"/>
                </a:solidFill>
                <a:latin typeface="DM Sans"/>
              </a:rPr>
              <a:t>To make better business decisions.</a:t>
            </a:r>
          </a:p>
        </p:txBody>
      </p:sp>
      <p:sp>
        <p:nvSpPr>
          <p:cNvPr name="TextBox 18" id="18"/>
          <p:cNvSpPr txBox="true"/>
          <p:nvPr/>
        </p:nvSpPr>
        <p:spPr>
          <a:xfrm rot="0">
            <a:off x="3491320" y="4436948"/>
            <a:ext cx="7372214" cy="954808"/>
          </a:xfrm>
          <a:prstGeom prst="rect">
            <a:avLst/>
          </a:prstGeom>
        </p:spPr>
        <p:txBody>
          <a:bodyPr anchor="t" rtlCol="false" tIns="0" lIns="0" bIns="0" rIns="0">
            <a:spAutoFit/>
          </a:bodyPr>
          <a:lstStyle/>
          <a:p>
            <a:pPr algn="l" marL="0" indent="0" lvl="0">
              <a:lnSpc>
                <a:spcPts val="3885"/>
              </a:lnSpc>
              <a:spcBef>
                <a:spcPct val="0"/>
              </a:spcBef>
            </a:pPr>
            <a:r>
              <a:rPr lang="en-US" sz="2815">
                <a:solidFill>
                  <a:srgbClr val="FFFFFF"/>
                </a:solidFill>
                <a:latin typeface="DM Sans"/>
              </a:rPr>
              <a:t>To reevaluate the current customer and plan the strategy to overcome the impact.</a:t>
            </a:r>
          </a:p>
        </p:txBody>
      </p:sp>
      <p:sp>
        <p:nvSpPr>
          <p:cNvPr name="AutoShape 19" id="19"/>
          <p:cNvSpPr/>
          <p:nvPr/>
        </p:nvSpPr>
        <p:spPr>
          <a:xfrm flipH="true" flipV="true">
            <a:off x="2750911" y="5498629"/>
            <a:ext cx="586120" cy="0"/>
          </a:xfrm>
          <a:prstGeom prst="line">
            <a:avLst/>
          </a:prstGeom>
          <a:ln cap="flat" w="47625">
            <a:solidFill>
              <a:srgbClr val="4BD1FB"/>
            </a:solidFill>
            <a:prstDash val="solid"/>
            <a:headEnd type="none" len="sm" w="sm"/>
            <a:tailEnd type="none" len="sm" w="sm"/>
          </a:ln>
        </p:spPr>
      </p:sp>
      <p:sp>
        <p:nvSpPr>
          <p:cNvPr name="AutoShape 20" id="20"/>
          <p:cNvSpPr/>
          <p:nvPr/>
        </p:nvSpPr>
        <p:spPr>
          <a:xfrm flipH="true" flipV="true">
            <a:off x="2687955" y="6633844"/>
            <a:ext cx="586120" cy="0"/>
          </a:xfrm>
          <a:prstGeom prst="line">
            <a:avLst/>
          </a:prstGeom>
          <a:ln cap="flat" w="47625">
            <a:solidFill>
              <a:srgbClr val="4BD1FB"/>
            </a:solidFill>
            <a:prstDash val="solid"/>
            <a:headEnd type="none" len="sm" w="sm"/>
            <a:tailEnd type="none" len="sm" w="sm"/>
          </a:ln>
        </p:spPr>
      </p:sp>
      <p:sp>
        <p:nvSpPr>
          <p:cNvPr name="TextBox 21" id="21"/>
          <p:cNvSpPr txBox="true"/>
          <p:nvPr/>
        </p:nvSpPr>
        <p:spPr>
          <a:xfrm rot="0">
            <a:off x="3491320" y="6653170"/>
            <a:ext cx="6345242" cy="954808"/>
          </a:xfrm>
          <a:prstGeom prst="rect">
            <a:avLst/>
          </a:prstGeom>
        </p:spPr>
        <p:txBody>
          <a:bodyPr anchor="t" rtlCol="false" tIns="0" lIns="0" bIns="0" rIns="0">
            <a:spAutoFit/>
          </a:bodyPr>
          <a:lstStyle/>
          <a:p>
            <a:pPr algn="l" marL="0" indent="0" lvl="0">
              <a:lnSpc>
                <a:spcPts val="3885"/>
              </a:lnSpc>
              <a:spcBef>
                <a:spcPct val="0"/>
              </a:spcBef>
            </a:pPr>
            <a:r>
              <a:rPr lang="en-US" sz="2815">
                <a:solidFill>
                  <a:srgbClr val="FFFFFF"/>
                </a:solidFill>
                <a:latin typeface="DM Sans"/>
              </a:rPr>
              <a:t>Inventory management to optimize the supply chain.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7259300" y="8127303"/>
            <a:ext cx="1802889" cy="1802889"/>
          </a:xfrm>
          <a:custGeom>
            <a:avLst/>
            <a:gdLst/>
            <a:ahLst/>
            <a:cxnLst/>
            <a:rect r="r" b="b" t="t" l="l"/>
            <a:pathLst>
              <a:path h="1802889" w="1802889">
                <a:moveTo>
                  <a:pt x="0" y="0"/>
                </a:moveTo>
                <a:lnTo>
                  <a:pt x="1802889" y="0"/>
                </a:lnTo>
                <a:lnTo>
                  <a:pt x="1802889" y="1802889"/>
                </a:lnTo>
                <a:lnTo>
                  <a:pt x="0" y="18028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833387" y="-1033334"/>
            <a:ext cx="2293320" cy="2293320"/>
          </a:xfrm>
          <a:custGeom>
            <a:avLst/>
            <a:gdLst/>
            <a:ahLst/>
            <a:cxnLst/>
            <a:rect r="r" b="b" t="t" l="l"/>
            <a:pathLst>
              <a:path h="2293320" w="2293320">
                <a:moveTo>
                  <a:pt x="0" y="0"/>
                </a:moveTo>
                <a:lnTo>
                  <a:pt x="2293320" y="0"/>
                </a:lnTo>
                <a:lnTo>
                  <a:pt x="2293320" y="2293319"/>
                </a:lnTo>
                <a:lnTo>
                  <a:pt x="0" y="2293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543050" y="-54747"/>
            <a:ext cx="2760734" cy="10341747"/>
            <a:chOff x="0" y="0"/>
            <a:chExt cx="727107" cy="2723752"/>
          </a:xfrm>
        </p:grpSpPr>
        <p:sp>
          <p:nvSpPr>
            <p:cNvPr name="Freeform 5" id="5"/>
            <p:cNvSpPr/>
            <p:nvPr/>
          </p:nvSpPr>
          <p:spPr>
            <a:xfrm flipH="false" flipV="false" rot="0">
              <a:off x="0" y="0"/>
              <a:ext cx="727107" cy="2723752"/>
            </a:xfrm>
            <a:custGeom>
              <a:avLst/>
              <a:gdLst/>
              <a:ahLst/>
              <a:cxnLst/>
              <a:rect r="r" b="b" t="t" l="l"/>
              <a:pathLst>
                <a:path h="2723752" w="727107">
                  <a:moveTo>
                    <a:pt x="0" y="0"/>
                  </a:moveTo>
                  <a:lnTo>
                    <a:pt x="727107" y="0"/>
                  </a:lnTo>
                  <a:lnTo>
                    <a:pt x="727107" y="2723752"/>
                  </a:lnTo>
                  <a:lnTo>
                    <a:pt x="0" y="2723752"/>
                  </a:lnTo>
                  <a:close/>
                </a:path>
              </a:pathLst>
            </a:custGeom>
            <a:solidFill>
              <a:srgbClr val="145DA0"/>
            </a:solidFill>
          </p:spPr>
        </p:sp>
        <p:sp>
          <p:nvSpPr>
            <p:cNvPr name="TextBox 6" id="6"/>
            <p:cNvSpPr txBox="true"/>
            <p:nvPr/>
          </p:nvSpPr>
          <p:spPr>
            <a:xfrm>
              <a:off x="0" y="-38100"/>
              <a:ext cx="727107" cy="2761852"/>
            </a:xfrm>
            <a:prstGeom prst="rect">
              <a:avLst/>
            </a:prstGeom>
          </p:spPr>
          <p:txBody>
            <a:bodyPr anchor="ctr" rtlCol="false" tIns="50800" lIns="50800" bIns="50800" rIns="50800"/>
            <a:lstStyle/>
            <a:p>
              <a:pPr algn="ctr">
                <a:lnSpc>
                  <a:spcPts val="2605"/>
                </a:lnSpc>
              </a:pPr>
            </a:p>
          </p:txBody>
        </p:sp>
      </p:grpSp>
      <p:sp>
        <p:nvSpPr>
          <p:cNvPr name="TextBox 7" id="7"/>
          <p:cNvSpPr txBox="true"/>
          <p:nvPr/>
        </p:nvSpPr>
        <p:spPr>
          <a:xfrm rot="0">
            <a:off x="2271460" y="1502687"/>
            <a:ext cx="8407610" cy="1009650"/>
          </a:xfrm>
          <a:prstGeom prst="rect">
            <a:avLst/>
          </a:prstGeom>
        </p:spPr>
        <p:txBody>
          <a:bodyPr anchor="t" rtlCol="false" tIns="0" lIns="0" bIns="0" rIns="0">
            <a:spAutoFit/>
          </a:bodyPr>
          <a:lstStyle/>
          <a:p>
            <a:pPr marL="0" indent="0" lvl="0">
              <a:lnSpc>
                <a:spcPts val="7884"/>
              </a:lnSpc>
              <a:spcBef>
                <a:spcPct val="0"/>
              </a:spcBef>
            </a:pPr>
            <a:r>
              <a:rPr lang="en-US" sz="6570">
                <a:solidFill>
                  <a:srgbClr val="FFFFFF"/>
                </a:solidFill>
                <a:latin typeface="Now Bold"/>
              </a:rPr>
              <a:t>DATA OVERVIEW</a:t>
            </a:r>
          </a:p>
        </p:txBody>
      </p:sp>
      <p:sp>
        <p:nvSpPr>
          <p:cNvPr name="TextBox 8" id="8"/>
          <p:cNvSpPr txBox="true"/>
          <p:nvPr/>
        </p:nvSpPr>
        <p:spPr>
          <a:xfrm rot="0">
            <a:off x="2271460" y="3186694"/>
            <a:ext cx="14950039" cy="7049006"/>
          </a:xfrm>
          <a:prstGeom prst="rect">
            <a:avLst/>
          </a:prstGeom>
        </p:spPr>
        <p:txBody>
          <a:bodyPr anchor="t" rtlCol="false" tIns="0" lIns="0" bIns="0" rIns="0">
            <a:spAutoFit/>
          </a:bodyPr>
          <a:lstStyle/>
          <a:p>
            <a:pPr>
              <a:lnSpc>
                <a:spcPts val="3994"/>
              </a:lnSpc>
            </a:pPr>
            <a:r>
              <a:rPr lang="en-US" sz="2894">
                <a:solidFill>
                  <a:srgbClr val="FFFFFF"/>
                </a:solidFill>
                <a:latin typeface="DM Sans"/>
              </a:rPr>
              <a:t>The UCI Adult dataset, also referred to as “Census-Income” dataset is sourced from the 1994 United States Census data. </a:t>
            </a:r>
          </a:p>
          <a:p>
            <a:pPr>
              <a:lnSpc>
                <a:spcPts val="3994"/>
              </a:lnSpc>
            </a:pPr>
          </a:p>
          <a:p>
            <a:pPr>
              <a:lnSpc>
                <a:spcPts val="3994"/>
              </a:lnSpc>
            </a:pPr>
            <a:r>
              <a:rPr lang="en-US" sz="2894">
                <a:solidFill>
                  <a:srgbClr val="FFFFFF"/>
                </a:solidFill>
                <a:latin typeface="DM Sans Bold"/>
              </a:rPr>
              <a:t>Number of records</a:t>
            </a:r>
            <a:r>
              <a:rPr lang="en-US" sz="2894">
                <a:solidFill>
                  <a:srgbClr val="FFFFFF"/>
                </a:solidFill>
                <a:latin typeface="DM Sans"/>
              </a:rPr>
              <a:t> – 48,842</a:t>
            </a:r>
          </a:p>
          <a:p>
            <a:pPr>
              <a:lnSpc>
                <a:spcPts val="3994"/>
              </a:lnSpc>
            </a:pPr>
            <a:r>
              <a:rPr lang="en-US" sz="2894">
                <a:solidFill>
                  <a:srgbClr val="FFFFFF"/>
                </a:solidFill>
                <a:latin typeface="DM Sans Bold"/>
              </a:rPr>
              <a:t>Data Attributes</a:t>
            </a:r>
            <a:r>
              <a:rPr lang="en-US" sz="2894">
                <a:solidFill>
                  <a:srgbClr val="FFFFFF"/>
                </a:solidFill>
                <a:latin typeface="DM Sans"/>
              </a:rPr>
              <a:t> - The dataset contains 14 variables(features) for each record, including both categorical and continuous features. </a:t>
            </a:r>
          </a:p>
          <a:p>
            <a:pPr>
              <a:lnSpc>
                <a:spcPts val="3994"/>
              </a:lnSpc>
            </a:pPr>
          </a:p>
          <a:p>
            <a:pPr>
              <a:lnSpc>
                <a:spcPts val="3994"/>
              </a:lnSpc>
            </a:pPr>
            <a:r>
              <a:rPr lang="en-US" sz="2894">
                <a:solidFill>
                  <a:srgbClr val="FFFFFF"/>
                </a:solidFill>
                <a:latin typeface="DM Sans Bold"/>
              </a:rPr>
              <a:t>TARGET</a:t>
            </a:r>
            <a:r>
              <a:rPr lang="en-US" sz="2894">
                <a:solidFill>
                  <a:srgbClr val="FFFFFF"/>
                </a:solidFill>
                <a:latin typeface="DM Sans"/>
              </a:rPr>
              <a:t> -</a:t>
            </a:r>
          </a:p>
          <a:p>
            <a:pPr>
              <a:lnSpc>
                <a:spcPts val="3994"/>
              </a:lnSpc>
            </a:pPr>
            <a:r>
              <a:rPr lang="en-US" sz="2894">
                <a:solidFill>
                  <a:srgbClr val="FFFFFF"/>
                </a:solidFill>
                <a:latin typeface="DM Sans Bold"/>
              </a:rPr>
              <a:t>Income:</a:t>
            </a:r>
            <a:r>
              <a:rPr lang="en-US" sz="2894">
                <a:solidFill>
                  <a:srgbClr val="FFFFFF"/>
                </a:solidFill>
                <a:latin typeface="DM Sans"/>
              </a:rPr>
              <a:t> The binary target variable indicating whether the individual earns more than $50,000 annually (which according to the US Bureau of Statistics accounts for $104,000 annually) or not. </a:t>
            </a:r>
          </a:p>
          <a:p>
            <a:pPr>
              <a:lnSpc>
                <a:spcPts val="3994"/>
              </a:lnSpc>
            </a:pPr>
          </a:p>
          <a:p>
            <a:pPr>
              <a:lnSpc>
                <a:spcPts val="3994"/>
              </a:lnSpc>
            </a:pPr>
          </a:p>
          <a:p>
            <a:pPr marL="0" indent="0" lvl="0">
              <a:lnSpc>
                <a:spcPts val="3994"/>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7259300" y="8127303"/>
            <a:ext cx="1802889" cy="1802889"/>
          </a:xfrm>
          <a:custGeom>
            <a:avLst/>
            <a:gdLst/>
            <a:ahLst/>
            <a:cxnLst/>
            <a:rect r="r" b="b" t="t" l="l"/>
            <a:pathLst>
              <a:path h="1802889" w="1802889">
                <a:moveTo>
                  <a:pt x="0" y="0"/>
                </a:moveTo>
                <a:lnTo>
                  <a:pt x="1802889" y="0"/>
                </a:lnTo>
                <a:lnTo>
                  <a:pt x="1802889" y="1802889"/>
                </a:lnTo>
                <a:lnTo>
                  <a:pt x="0" y="18028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833387" y="-1033334"/>
            <a:ext cx="2293320" cy="2293320"/>
          </a:xfrm>
          <a:custGeom>
            <a:avLst/>
            <a:gdLst/>
            <a:ahLst/>
            <a:cxnLst/>
            <a:rect r="r" b="b" t="t" l="l"/>
            <a:pathLst>
              <a:path h="2293320" w="2293320">
                <a:moveTo>
                  <a:pt x="0" y="0"/>
                </a:moveTo>
                <a:lnTo>
                  <a:pt x="2293320" y="0"/>
                </a:lnTo>
                <a:lnTo>
                  <a:pt x="2293320" y="2293319"/>
                </a:lnTo>
                <a:lnTo>
                  <a:pt x="0" y="2293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543050" y="-54747"/>
            <a:ext cx="2760734" cy="10341747"/>
            <a:chOff x="0" y="0"/>
            <a:chExt cx="727107" cy="2723752"/>
          </a:xfrm>
        </p:grpSpPr>
        <p:sp>
          <p:nvSpPr>
            <p:cNvPr name="Freeform 5" id="5"/>
            <p:cNvSpPr/>
            <p:nvPr/>
          </p:nvSpPr>
          <p:spPr>
            <a:xfrm flipH="false" flipV="false" rot="0">
              <a:off x="0" y="0"/>
              <a:ext cx="727107" cy="2723752"/>
            </a:xfrm>
            <a:custGeom>
              <a:avLst/>
              <a:gdLst/>
              <a:ahLst/>
              <a:cxnLst/>
              <a:rect r="r" b="b" t="t" l="l"/>
              <a:pathLst>
                <a:path h="2723752" w="727107">
                  <a:moveTo>
                    <a:pt x="0" y="0"/>
                  </a:moveTo>
                  <a:lnTo>
                    <a:pt x="727107" y="0"/>
                  </a:lnTo>
                  <a:lnTo>
                    <a:pt x="727107" y="2723752"/>
                  </a:lnTo>
                  <a:lnTo>
                    <a:pt x="0" y="2723752"/>
                  </a:lnTo>
                  <a:close/>
                </a:path>
              </a:pathLst>
            </a:custGeom>
            <a:solidFill>
              <a:srgbClr val="145DA0"/>
            </a:solidFill>
          </p:spPr>
        </p:sp>
        <p:sp>
          <p:nvSpPr>
            <p:cNvPr name="TextBox 6" id="6"/>
            <p:cNvSpPr txBox="true"/>
            <p:nvPr/>
          </p:nvSpPr>
          <p:spPr>
            <a:xfrm>
              <a:off x="0" y="-38100"/>
              <a:ext cx="727107" cy="2761852"/>
            </a:xfrm>
            <a:prstGeom prst="rect">
              <a:avLst/>
            </a:prstGeom>
          </p:spPr>
          <p:txBody>
            <a:bodyPr anchor="ctr" rtlCol="false" tIns="50800" lIns="50800" bIns="50800" rIns="50800"/>
            <a:lstStyle/>
            <a:p>
              <a:pPr algn="ctr">
                <a:lnSpc>
                  <a:spcPts val="2605"/>
                </a:lnSpc>
              </a:pPr>
            </a:p>
          </p:txBody>
        </p:sp>
      </p:grpSp>
      <p:sp>
        <p:nvSpPr>
          <p:cNvPr name="TextBox 7" id="7"/>
          <p:cNvSpPr txBox="true"/>
          <p:nvPr/>
        </p:nvSpPr>
        <p:spPr>
          <a:xfrm rot="0">
            <a:off x="2445276" y="890903"/>
            <a:ext cx="8407610" cy="1009650"/>
          </a:xfrm>
          <a:prstGeom prst="rect">
            <a:avLst/>
          </a:prstGeom>
        </p:spPr>
        <p:txBody>
          <a:bodyPr anchor="t" rtlCol="false" tIns="0" lIns="0" bIns="0" rIns="0">
            <a:spAutoFit/>
          </a:bodyPr>
          <a:lstStyle/>
          <a:p>
            <a:pPr marL="0" indent="0" lvl="0">
              <a:lnSpc>
                <a:spcPts val="7884"/>
              </a:lnSpc>
              <a:spcBef>
                <a:spcPct val="0"/>
              </a:spcBef>
            </a:pPr>
            <a:r>
              <a:rPr lang="en-US" sz="6570">
                <a:solidFill>
                  <a:srgbClr val="FFFFFF"/>
                </a:solidFill>
                <a:latin typeface="Now Bold"/>
              </a:rPr>
              <a:t>DATA OVERVIEW</a:t>
            </a:r>
          </a:p>
        </p:txBody>
      </p:sp>
      <p:sp>
        <p:nvSpPr>
          <p:cNvPr name="TextBox 8" id="8"/>
          <p:cNvSpPr txBox="true"/>
          <p:nvPr/>
        </p:nvSpPr>
        <p:spPr>
          <a:xfrm rot="0">
            <a:off x="2445276" y="2199931"/>
            <a:ext cx="14776222" cy="7411725"/>
          </a:xfrm>
          <a:prstGeom prst="rect">
            <a:avLst/>
          </a:prstGeom>
        </p:spPr>
        <p:txBody>
          <a:bodyPr anchor="t" rtlCol="false" tIns="0" lIns="0" bIns="0" rIns="0">
            <a:spAutoFit/>
          </a:bodyPr>
          <a:lstStyle/>
          <a:p>
            <a:pPr>
              <a:lnSpc>
                <a:spcPts val="3948"/>
              </a:lnSpc>
            </a:pPr>
            <a:r>
              <a:rPr lang="en-US" sz="2860">
                <a:solidFill>
                  <a:srgbClr val="FFFFFF"/>
                </a:solidFill>
                <a:latin typeface="DM Sans Bold"/>
              </a:rPr>
              <a:t>FEATURES</a:t>
            </a:r>
            <a:r>
              <a:rPr lang="en-US" sz="2860">
                <a:solidFill>
                  <a:srgbClr val="FFFFFF"/>
                </a:solidFill>
                <a:latin typeface="DM Sans"/>
              </a:rPr>
              <a:t> -</a:t>
            </a:r>
            <a:r>
              <a:rPr lang="en-US" sz="2860">
                <a:solidFill>
                  <a:srgbClr val="FFFFFF"/>
                </a:solidFill>
                <a:latin typeface="DM Sans"/>
              </a:rPr>
              <a:t> </a:t>
            </a:r>
          </a:p>
          <a:p>
            <a:pPr>
              <a:lnSpc>
                <a:spcPts val="3948"/>
              </a:lnSpc>
            </a:pPr>
          </a:p>
          <a:p>
            <a:pPr>
              <a:lnSpc>
                <a:spcPts val="3948"/>
              </a:lnSpc>
            </a:pPr>
            <a:r>
              <a:rPr lang="en-US" sz="2860">
                <a:solidFill>
                  <a:srgbClr val="FFFFFF"/>
                </a:solidFill>
                <a:latin typeface="DM Sans Bold"/>
              </a:rPr>
              <a:t>Age</a:t>
            </a:r>
            <a:r>
              <a:rPr lang="en-US" sz="2860">
                <a:solidFill>
                  <a:srgbClr val="FFFFFF"/>
                </a:solidFill>
                <a:latin typeface="DM Sans"/>
              </a:rPr>
              <a:t>: The age of the individual.</a:t>
            </a:r>
          </a:p>
          <a:p>
            <a:pPr>
              <a:lnSpc>
                <a:spcPts val="3948"/>
              </a:lnSpc>
            </a:pPr>
            <a:r>
              <a:rPr lang="en-US" sz="2860">
                <a:solidFill>
                  <a:srgbClr val="FFFFFF"/>
                </a:solidFill>
                <a:latin typeface="DM Sans Bold"/>
              </a:rPr>
              <a:t>Work-class:</a:t>
            </a:r>
            <a:r>
              <a:rPr lang="en-US" sz="2860">
                <a:solidFill>
                  <a:srgbClr val="FFFFFF"/>
                </a:solidFill>
                <a:latin typeface="DM Sans"/>
              </a:rPr>
              <a:t> The type of employment (Private, Local-gov, etc.,).</a:t>
            </a:r>
          </a:p>
          <a:p>
            <a:pPr>
              <a:lnSpc>
                <a:spcPts val="3948"/>
              </a:lnSpc>
            </a:pPr>
            <a:r>
              <a:rPr lang="en-US" sz="2860">
                <a:solidFill>
                  <a:srgbClr val="FFFFFF"/>
                </a:solidFill>
                <a:latin typeface="DM Sans Bold"/>
              </a:rPr>
              <a:t>Education: </a:t>
            </a:r>
            <a:r>
              <a:rPr lang="en-US" sz="2860">
                <a:solidFill>
                  <a:srgbClr val="FFFFFF"/>
                </a:solidFill>
                <a:latin typeface="DM Sans"/>
              </a:rPr>
              <a:t>The highest level of education of an individual.</a:t>
            </a:r>
          </a:p>
          <a:p>
            <a:pPr>
              <a:lnSpc>
                <a:spcPts val="3948"/>
              </a:lnSpc>
            </a:pPr>
            <a:r>
              <a:rPr lang="en-US" sz="2860">
                <a:solidFill>
                  <a:srgbClr val="FFFFFF"/>
                </a:solidFill>
                <a:latin typeface="DM Sans Bold"/>
              </a:rPr>
              <a:t>Education-Num: </a:t>
            </a:r>
            <a:r>
              <a:rPr lang="en-US" sz="2860">
                <a:solidFill>
                  <a:srgbClr val="FFFFFF"/>
                </a:solidFill>
                <a:latin typeface="DM Sans"/>
              </a:rPr>
              <a:t>Number of years of education an individual received.</a:t>
            </a:r>
          </a:p>
          <a:p>
            <a:pPr>
              <a:lnSpc>
                <a:spcPts val="3948"/>
              </a:lnSpc>
            </a:pPr>
            <a:r>
              <a:rPr lang="en-US" sz="2860">
                <a:solidFill>
                  <a:srgbClr val="FFFFFF"/>
                </a:solidFill>
                <a:latin typeface="DM Sans Bold"/>
              </a:rPr>
              <a:t>Marital Status</a:t>
            </a:r>
            <a:r>
              <a:rPr lang="en-US" sz="2860">
                <a:solidFill>
                  <a:srgbClr val="FFFFFF"/>
                </a:solidFill>
                <a:latin typeface="DM Sans"/>
              </a:rPr>
              <a:t>: The marital status of the individual.</a:t>
            </a:r>
          </a:p>
          <a:p>
            <a:pPr>
              <a:lnSpc>
                <a:spcPts val="3948"/>
              </a:lnSpc>
            </a:pPr>
            <a:r>
              <a:rPr lang="en-US" sz="2860">
                <a:solidFill>
                  <a:srgbClr val="FFFFFF"/>
                </a:solidFill>
                <a:latin typeface="DM Sans Bold"/>
              </a:rPr>
              <a:t>Occupation</a:t>
            </a:r>
            <a:r>
              <a:rPr lang="en-US" sz="2860">
                <a:solidFill>
                  <a:srgbClr val="FFFFFF"/>
                </a:solidFill>
                <a:latin typeface="DM Sans"/>
              </a:rPr>
              <a:t>: The type of occupation an individual is engaged in.</a:t>
            </a:r>
          </a:p>
          <a:p>
            <a:pPr>
              <a:lnSpc>
                <a:spcPts val="3948"/>
              </a:lnSpc>
            </a:pPr>
            <a:r>
              <a:rPr lang="en-US" sz="2860">
                <a:solidFill>
                  <a:srgbClr val="FFFFFF"/>
                </a:solidFill>
                <a:latin typeface="DM Sans Bold"/>
              </a:rPr>
              <a:t>Relationship:</a:t>
            </a:r>
            <a:r>
              <a:rPr lang="en-US" sz="2860">
                <a:solidFill>
                  <a:srgbClr val="FFFFFF"/>
                </a:solidFill>
                <a:latin typeface="DM Sans"/>
              </a:rPr>
              <a:t> The individual’s relationship status (Husband, Wife, Daughter etc.,).</a:t>
            </a:r>
          </a:p>
          <a:p>
            <a:pPr>
              <a:lnSpc>
                <a:spcPts val="3948"/>
              </a:lnSpc>
            </a:pPr>
            <a:r>
              <a:rPr lang="en-US" sz="2860">
                <a:solidFill>
                  <a:srgbClr val="FFFFFF"/>
                </a:solidFill>
                <a:latin typeface="DM Sans Bold"/>
              </a:rPr>
              <a:t>Race</a:t>
            </a:r>
            <a:r>
              <a:rPr lang="en-US" sz="2860">
                <a:solidFill>
                  <a:srgbClr val="FFFFFF"/>
                </a:solidFill>
                <a:latin typeface="DM Sans"/>
              </a:rPr>
              <a:t>: The individual’s race (White, Asian-Pan-Islander etc.,).</a:t>
            </a:r>
          </a:p>
          <a:p>
            <a:pPr>
              <a:lnSpc>
                <a:spcPts val="3948"/>
              </a:lnSpc>
            </a:pPr>
            <a:r>
              <a:rPr lang="en-US" sz="2860">
                <a:solidFill>
                  <a:srgbClr val="FFFFFF"/>
                </a:solidFill>
                <a:latin typeface="DM Sans Bold"/>
              </a:rPr>
              <a:t>Sex</a:t>
            </a:r>
            <a:r>
              <a:rPr lang="en-US" sz="2860">
                <a:solidFill>
                  <a:srgbClr val="FFFFFF"/>
                </a:solidFill>
                <a:latin typeface="DM Sans"/>
              </a:rPr>
              <a:t>: The gender of the individual.</a:t>
            </a:r>
          </a:p>
          <a:p>
            <a:pPr>
              <a:lnSpc>
                <a:spcPts val="3948"/>
              </a:lnSpc>
            </a:pPr>
            <a:r>
              <a:rPr lang="en-US" sz="2860">
                <a:solidFill>
                  <a:srgbClr val="FFFFFF"/>
                </a:solidFill>
                <a:latin typeface="DM Sans Bold"/>
              </a:rPr>
              <a:t>Capital Gain</a:t>
            </a:r>
            <a:r>
              <a:rPr lang="en-US" sz="2860">
                <a:solidFill>
                  <a:srgbClr val="FFFFFF"/>
                </a:solidFill>
                <a:latin typeface="DM Sans"/>
              </a:rPr>
              <a:t>: Capital gains reported by the individual.</a:t>
            </a:r>
          </a:p>
          <a:p>
            <a:pPr>
              <a:lnSpc>
                <a:spcPts val="3948"/>
              </a:lnSpc>
            </a:pPr>
            <a:r>
              <a:rPr lang="en-US" sz="2860">
                <a:solidFill>
                  <a:srgbClr val="FFFFFF"/>
                </a:solidFill>
                <a:latin typeface="DM Sans Bold"/>
              </a:rPr>
              <a:t>Capital Loss:</a:t>
            </a:r>
            <a:r>
              <a:rPr lang="en-US" sz="2860">
                <a:solidFill>
                  <a:srgbClr val="FFFFFF"/>
                </a:solidFill>
                <a:latin typeface="DM Sans"/>
              </a:rPr>
              <a:t> Capital losses reported by the individual.</a:t>
            </a:r>
          </a:p>
          <a:p>
            <a:pPr>
              <a:lnSpc>
                <a:spcPts val="3948"/>
              </a:lnSpc>
            </a:pPr>
            <a:r>
              <a:rPr lang="en-US" sz="2860">
                <a:solidFill>
                  <a:srgbClr val="FFFFFF"/>
                </a:solidFill>
                <a:latin typeface="DM Sans Bold"/>
              </a:rPr>
              <a:t>Hours Per Week:</a:t>
            </a:r>
            <a:r>
              <a:rPr lang="en-US" sz="2860">
                <a:solidFill>
                  <a:srgbClr val="FFFFFF"/>
                </a:solidFill>
                <a:latin typeface="DM Sans"/>
              </a:rPr>
              <a:t> The number of hours worked per week.</a:t>
            </a:r>
          </a:p>
          <a:p>
            <a:pPr marL="0" indent="0" lvl="0">
              <a:lnSpc>
                <a:spcPts val="3948"/>
              </a:lnSpc>
              <a:spcBef>
                <a:spcPct val="0"/>
              </a:spcBef>
            </a:pPr>
            <a:r>
              <a:rPr lang="en-US" sz="2860">
                <a:solidFill>
                  <a:srgbClr val="FFFFFF"/>
                </a:solidFill>
                <a:latin typeface="DM Sans Bold"/>
              </a:rPr>
              <a:t>Native Country:</a:t>
            </a:r>
            <a:r>
              <a:rPr lang="en-US" sz="2860">
                <a:solidFill>
                  <a:srgbClr val="FFFFFF"/>
                </a:solidFill>
                <a:latin typeface="DM Sans"/>
              </a:rPr>
              <a:t> The birth country of the individual.</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145DA0"/>
        </a:solidFill>
      </p:bgPr>
    </p:bg>
    <p:spTree>
      <p:nvGrpSpPr>
        <p:cNvPr id="1" name=""/>
        <p:cNvGrpSpPr/>
        <p:nvPr/>
      </p:nvGrpSpPr>
      <p:grpSpPr>
        <a:xfrm>
          <a:off x="0" y="0"/>
          <a:ext cx="0" cy="0"/>
          <a:chOff x="0" y="0"/>
          <a:chExt cx="0" cy="0"/>
        </a:xfrm>
      </p:grpSpPr>
      <p:sp>
        <p:nvSpPr>
          <p:cNvPr name="TextBox 2" id="2"/>
          <p:cNvSpPr txBox="true"/>
          <p:nvPr/>
        </p:nvSpPr>
        <p:spPr>
          <a:xfrm rot="0">
            <a:off x="1028700" y="890903"/>
            <a:ext cx="14055956" cy="1009650"/>
          </a:xfrm>
          <a:prstGeom prst="rect">
            <a:avLst/>
          </a:prstGeom>
        </p:spPr>
        <p:txBody>
          <a:bodyPr anchor="t" rtlCol="false" tIns="0" lIns="0" bIns="0" rIns="0">
            <a:spAutoFit/>
          </a:bodyPr>
          <a:lstStyle/>
          <a:p>
            <a:pPr marL="0" indent="0" lvl="0">
              <a:lnSpc>
                <a:spcPts val="7884"/>
              </a:lnSpc>
              <a:spcBef>
                <a:spcPct val="0"/>
              </a:spcBef>
            </a:pPr>
            <a:r>
              <a:rPr lang="en-US" sz="6570">
                <a:solidFill>
                  <a:srgbClr val="FFFFFF"/>
                </a:solidFill>
                <a:latin typeface="Now Bold"/>
              </a:rPr>
              <a:t>DATA PREPROCESSING</a:t>
            </a:r>
          </a:p>
        </p:txBody>
      </p:sp>
      <p:sp>
        <p:nvSpPr>
          <p:cNvPr name="TextBox 3" id="3"/>
          <p:cNvSpPr txBox="true"/>
          <p:nvPr/>
        </p:nvSpPr>
        <p:spPr>
          <a:xfrm rot="0">
            <a:off x="815388" y="2397425"/>
            <a:ext cx="14776222" cy="3449325"/>
          </a:xfrm>
          <a:prstGeom prst="rect">
            <a:avLst/>
          </a:prstGeom>
        </p:spPr>
        <p:txBody>
          <a:bodyPr anchor="t" rtlCol="false" tIns="0" lIns="0" bIns="0" rIns="0">
            <a:spAutoFit/>
          </a:bodyPr>
          <a:lstStyle/>
          <a:p>
            <a:pPr algn="just" marL="617663" indent="-308831" lvl="1">
              <a:lnSpc>
                <a:spcPts val="3948"/>
              </a:lnSpc>
              <a:buFont typeface="Arial"/>
              <a:buChar char="•"/>
            </a:pPr>
            <a:r>
              <a:rPr lang="en-US" sz="2860">
                <a:solidFill>
                  <a:srgbClr val="FFFFFF"/>
                </a:solidFill>
                <a:latin typeface="DM Sans Bold"/>
              </a:rPr>
              <a:t>Drop unnecessary columns :  </a:t>
            </a:r>
            <a:r>
              <a:rPr lang="en-US" sz="2860">
                <a:solidFill>
                  <a:srgbClr val="FFFFFF"/>
                </a:solidFill>
                <a:latin typeface="DM Sans"/>
              </a:rPr>
              <a:t>RELATIONSHIP, EDUCATION_NUM, FNLWGT , NATIVE_COUNTRY, OCCUPATION</a:t>
            </a:r>
          </a:p>
          <a:p>
            <a:pPr algn="just" marL="617663" indent="-308831" lvl="1">
              <a:lnSpc>
                <a:spcPts val="3948"/>
              </a:lnSpc>
              <a:buFont typeface="Arial"/>
              <a:buChar char="•"/>
            </a:pPr>
            <a:r>
              <a:rPr lang="en-US" sz="2860">
                <a:solidFill>
                  <a:srgbClr val="FFFFFF"/>
                </a:solidFill>
                <a:latin typeface="DM Sans Bold"/>
              </a:rPr>
              <a:t>Handling missing values</a:t>
            </a:r>
            <a:r>
              <a:rPr lang="en-US" sz="2860">
                <a:solidFill>
                  <a:srgbClr val="FFFFFF"/>
                </a:solidFill>
                <a:latin typeface="DM Sans"/>
              </a:rPr>
              <a:t> : WORK_CLASS</a:t>
            </a:r>
          </a:p>
          <a:p>
            <a:pPr algn="just" marL="617663" indent="-308831" lvl="1">
              <a:lnSpc>
                <a:spcPts val="3948"/>
              </a:lnSpc>
              <a:buFont typeface="Arial"/>
              <a:buChar char="•"/>
            </a:pPr>
            <a:r>
              <a:rPr lang="en-US" sz="2860">
                <a:solidFill>
                  <a:srgbClr val="FFFFFF"/>
                </a:solidFill>
                <a:latin typeface="DM Sans Bold"/>
              </a:rPr>
              <a:t>Encoding categorical features</a:t>
            </a:r>
            <a:r>
              <a:rPr lang="en-US" sz="2860">
                <a:solidFill>
                  <a:srgbClr val="FFFFFF"/>
                </a:solidFill>
                <a:latin typeface="DM Sans"/>
              </a:rPr>
              <a:t> : WORKCLASS, EDUCATION, MARITAL_STATUS, RACE and SEX</a:t>
            </a:r>
          </a:p>
          <a:p>
            <a:pPr marL="617663" indent="-308831" lvl="1">
              <a:lnSpc>
                <a:spcPts val="3948"/>
              </a:lnSpc>
              <a:spcBef>
                <a:spcPct val="0"/>
              </a:spcBef>
              <a:buFont typeface="Arial"/>
              <a:buChar char="•"/>
            </a:pPr>
            <a:r>
              <a:rPr lang="en-US" sz="2860">
                <a:solidFill>
                  <a:srgbClr val="FFFFFF"/>
                </a:solidFill>
                <a:latin typeface="DM Sans Bold"/>
              </a:rPr>
              <a:t>Scaling or normalizing numerical features : </a:t>
            </a:r>
            <a:r>
              <a:rPr lang="en-US" sz="2860">
                <a:solidFill>
                  <a:srgbClr val="FFFFFF"/>
                </a:solidFill>
                <a:latin typeface="DM Sans"/>
              </a:rPr>
              <a:t>AGE, CAPITAL_GAIN , CAPITAL_LOSS , HOURS_PER_WEEK</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7970863" y="4817539"/>
            <a:ext cx="9947328" cy="5208130"/>
          </a:xfrm>
          <a:custGeom>
            <a:avLst/>
            <a:gdLst/>
            <a:ahLst/>
            <a:cxnLst/>
            <a:rect r="r" b="b" t="t" l="l"/>
            <a:pathLst>
              <a:path h="5208130" w="9947328">
                <a:moveTo>
                  <a:pt x="0" y="0"/>
                </a:moveTo>
                <a:lnTo>
                  <a:pt x="9947328" y="0"/>
                </a:lnTo>
                <a:lnTo>
                  <a:pt x="9947328" y="5208130"/>
                </a:lnTo>
                <a:lnTo>
                  <a:pt x="0" y="5208130"/>
                </a:lnTo>
                <a:lnTo>
                  <a:pt x="0" y="0"/>
                </a:lnTo>
                <a:close/>
              </a:path>
            </a:pathLst>
          </a:custGeom>
          <a:blipFill>
            <a:blip r:embed="rId2"/>
            <a:stretch>
              <a:fillRect l="0" t="0" r="0" b="0"/>
            </a:stretch>
          </a:blipFill>
        </p:spPr>
      </p:sp>
      <p:sp>
        <p:nvSpPr>
          <p:cNvPr name="Freeform 3" id="3"/>
          <p:cNvSpPr/>
          <p:nvPr/>
        </p:nvSpPr>
        <p:spPr>
          <a:xfrm flipH="false" flipV="false" rot="0">
            <a:off x="420581" y="649943"/>
            <a:ext cx="7295616" cy="7091167"/>
          </a:xfrm>
          <a:custGeom>
            <a:avLst/>
            <a:gdLst/>
            <a:ahLst/>
            <a:cxnLst/>
            <a:rect r="r" b="b" t="t" l="l"/>
            <a:pathLst>
              <a:path h="7091167" w="7295616">
                <a:moveTo>
                  <a:pt x="0" y="0"/>
                </a:moveTo>
                <a:lnTo>
                  <a:pt x="7295616" y="0"/>
                </a:lnTo>
                <a:lnTo>
                  <a:pt x="7295616" y="7091166"/>
                </a:lnTo>
                <a:lnTo>
                  <a:pt x="0" y="7091166"/>
                </a:lnTo>
                <a:lnTo>
                  <a:pt x="0" y="0"/>
                </a:lnTo>
                <a:close/>
              </a:path>
            </a:pathLst>
          </a:custGeom>
          <a:blipFill>
            <a:blip r:embed="rId3"/>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1313163">
            <a:off x="-4261137" y="6573910"/>
            <a:ext cx="9085628" cy="5368780"/>
          </a:xfrm>
          <a:custGeom>
            <a:avLst/>
            <a:gdLst/>
            <a:ahLst/>
            <a:cxnLst/>
            <a:rect r="r" b="b" t="t" l="l"/>
            <a:pathLst>
              <a:path h="5368780" w="9085628">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267961" y="8412696"/>
            <a:ext cx="4319810" cy="426581"/>
          </a:xfrm>
          <a:custGeom>
            <a:avLst/>
            <a:gdLst/>
            <a:ahLst/>
            <a:cxnLst/>
            <a:rect r="r" b="b" t="t" l="l"/>
            <a:pathLst>
              <a:path h="426581" w="4319810">
                <a:moveTo>
                  <a:pt x="0" y="0"/>
                </a:moveTo>
                <a:lnTo>
                  <a:pt x="4319809" y="0"/>
                </a:lnTo>
                <a:lnTo>
                  <a:pt x="4319809" y="426581"/>
                </a:lnTo>
                <a:lnTo>
                  <a:pt x="0" y="426581"/>
                </a:lnTo>
                <a:lnTo>
                  <a:pt x="0" y="0"/>
                </a:lnTo>
                <a:close/>
              </a:path>
            </a:pathLst>
          </a:custGeom>
          <a:blipFill>
            <a:blip r:embed="rId4"/>
            <a:stretch>
              <a:fillRect l="0" t="-99999" r="0" b="0"/>
            </a:stretch>
          </a:blipFill>
        </p:spPr>
      </p:sp>
      <p:sp>
        <p:nvSpPr>
          <p:cNvPr name="Freeform 4" id="4"/>
          <p:cNvSpPr/>
          <p:nvPr/>
        </p:nvSpPr>
        <p:spPr>
          <a:xfrm flipH="false" flipV="false" rot="0">
            <a:off x="6984095" y="8412696"/>
            <a:ext cx="4319810" cy="426581"/>
          </a:xfrm>
          <a:custGeom>
            <a:avLst/>
            <a:gdLst/>
            <a:ahLst/>
            <a:cxnLst/>
            <a:rect r="r" b="b" t="t" l="l"/>
            <a:pathLst>
              <a:path h="426581" w="4319810">
                <a:moveTo>
                  <a:pt x="0" y="0"/>
                </a:moveTo>
                <a:lnTo>
                  <a:pt x="4319810" y="0"/>
                </a:lnTo>
                <a:lnTo>
                  <a:pt x="4319810" y="426581"/>
                </a:lnTo>
                <a:lnTo>
                  <a:pt x="0" y="426581"/>
                </a:lnTo>
                <a:lnTo>
                  <a:pt x="0" y="0"/>
                </a:lnTo>
                <a:close/>
              </a:path>
            </a:pathLst>
          </a:custGeom>
          <a:blipFill>
            <a:blip r:embed="rId4"/>
            <a:stretch>
              <a:fillRect l="0" t="-99999" r="0" b="0"/>
            </a:stretch>
          </a:blipFill>
        </p:spPr>
      </p:sp>
      <p:sp>
        <p:nvSpPr>
          <p:cNvPr name="Freeform 5" id="5"/>
          <p:cNvSpPr/>
          <p:nvPr/>
        </p:nvSpPr>
        <p:spPr>
          <a:xfrm flipH="false" flipV="false" rot="0">
            <a:off x="11703955" y="8412696"/>
            <a:ext cx="4319810" cy="426581"/>
          </a:xfrm>
          <a:custGeom>
            <a:avLst/>
            <a:gdLst/>
            <a:ahLst/>
            <a:cxnLst/>
            <a:rect r="r" b="b" t="t" l="l"/>
            <a:pathLst>
              <a:path h="426581" w="4319810">
                <a:moveTo>
                  <a:pt x="0" y="0"/>
                </a:moveTo>
                <a:lnTo>
                  <a:pt x="4319809" y="0"/>
                </a:lnTo>
                <a:lnTo>
                  <a:pt x="4319809" y="426581"/>
                </a:lnTo>
                <a:lnTo>
                  <a:pt x="0" y="426581"/>
                </a:lnTo>
                <a:lnTo>
                  <a:pt x="0" y="0"/>
                </a:lnTo>
                <a:close/>
              </a:path>
            </a:pathLst>
          </a:custGeom>
          <a:blipFill>
            <a:blip r:embed="rId4"/>
            <a:stretch>
              <a:fillRect l="0" t="-99999" r="0" b="0"/>
            </a:stretch>
          </a:blipFill>
        </p:spPr>
      </p:sp>
      <p:grpSp>
        <p:nvGrpSpPr>
          <p:cNvPr name="Group 6" id="6"/>
          <p:cNvGrpSpPr/>
          <p:nvPr/>
        </p:nvGrpSpPr>
        <p:grpSpPr>
          <a:xfrm rot="0">
            <a:off x="1028700" y="2533149"/>
            <a:ext cx="3525548" cy="2397969"/>
            <a:chOff x="0" y="0"/>
            <a:chExt cx="928539" cy="631564"/>
          </a:xfrm>
        </p:grpSpPr>
        <p:sp>
          <p:nvSpPr>
            <p:cNvPr name="Freeform 7" id="7"/>
            <p:cNvSpPr/>
            <p:nvPr/>
          </p:nvSpPr>
          <p:spPr>
            <a:xfrm flipH="false" flipV="false" rot="0">
              <a:off x="0" y="0"/>
              <a:ext cx="928539" cy="631564"/>
            </a:xfrm>
            <a:custGeom>
              <a:avLst/>
              <a:gdLst/>
              <a:ahLst/>
              <a:cxnLst/>
              <a:rect r="r" b="b" t="t" l="l"/>
              <a:pathLst>
                <a:path h="631564" w="928539">
                  <a:moveTo>
                    <a:pt x="0" y="0"/>
                  </a:moveTo>
                  <a:lnTo>
                    <a:pt x="928539" y="0"/>
                  </a:lnTo>
                  <a:lnTo>
                    <a:pt x="928539" y="631564"/>
                  </a:lnTo>
                  <a:lnTo>
                    <a:pt x="0" y="631564"/>
                  </a:lnTo>
                  <a:close/>
                </a:path>
              </a:pathLst>
            </a:custGeom>
            <a:solidFill>
              <a:srgbClr val="CFF4FF"/>
            </a:solidFill>
            <a:ln w="19050" cap="sq">
              <a:solidFill>
                <a:srgbClr val="FFFFFF"/>
              </a:solidFill>
              <a:prstDash val="solid"/>
              <a:miter/>
            </a:ln>
          </p:spPr>
        </p:sp>
        <p:sp>
          <p:nvSpPr>
            <p:cNvPr name="TextBox 8" id="8"/>
            <p:cNvSpPr txBox="true"/>
            <p:nvPr/>
          </p:nvSpPr>
          <p:spPr>
            <a:xfrm>
              <a:off x="0" y="-38100"/>
              <a:ext cx="928539" cy="669664"/>
            </a:xfrm>
            <a:prstGeom prst="rect">
              <a:avLst/>
            </a:prstGeom>
          </p:spPr>
          <p:txBody>
            <a:bodyPr anchor="ctr" rtlCol="false" tIns="50800" lIns="50800" bIns="50800" rIns="50800"/>
            <a:lstStyle/>
            <a:p>
              <a:pPr algn="ctr">
                <a:lnSpc>
                  <a:spcPts val="2605"/>
                </a:lnSpc>
              </a:pPr>
            </a:p>
          </p:txBody>
        </p:sp>
      </p:grpSp>
      <p:sp>
        <p:nvSpPr>
          <p:cNvPr name="Freeform 9" id="9"/>
          <p:cNvSpPr/>
          <p:nvPr/>
        </p:nvSpPr>
        <p:spPr>
          <a:xfrm flipH="false" flipV="false" rot="1313163">
            <a:off x="14330817" y="-1655690"/>
            <a:ext cx="9085628" cy="5368780"/>
          </a:xfrm>
          <a:custGeom>
            <a:avLst/>
            <a:gdLst/>
            <a:ahLst/>
            <a:cxnLst/>
            <a:rect r="r" b="b" t="t" l="l"/>
            <a:pathLst>
              <a:path h="5368780" w="9085628">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042794" y="1028700"/>
            <a:ext cx="8197288" cy="823912"/>
          </a:xfrm>
          <a:prstGeom prst="rect">
            <a:avLst/>
          </a:prstGeom>
        </p:spPr>
        <p:txBody>
          <a:bodyPr anchor="t" rtlCol="false" tIns="0" lIns="0" bIns="0" rIns="0">
            <a:spAutoFit/>
          </a:bodyPr>
          <a:lstStyle/>
          <a:p>
            <a:pPr marL="0" indent="0" lvl="0">
              <a:lnSpc>
                <a:spcPts val="6451"/>
              </a:lnSpc>
              <a:spcBef>
                <a:spcPct val="0"/>
              </a:spcBef>
            </a:pPr>
            <a:r>
              <a:rPr lang="en-US" sz="5376">
                <a:solidFill>
                  <a:srgbClr val="FFFFFF"/>
                </a:solidFill>
                <a:latin typeface="Now Bold"/>
              </a:rPr>
              <a:t>PROCESS</a:t>
            </a:r>
          </a:p>
        </p:txBody>
      </p:sp>
      <p:sp>
        <p:nvSpPr>
          <p:cNvPr name="TextBox 11" id="11"/>
          <p:cNvSpPr txBox="true"/>
          <p:nvPr/>
        </p:nvSpPr>
        <p:spPr>
          <a:xfrm rot="0">
            <a:off x="1067181" y="2935642"/>
            <a:ext cx="3432147" cy="545973"/>
          </a:xfrm>
          <a:prstGeom prst="rect">
            <a:avLst/>
          </a:prstGeom>
        </p:spPr>
        <p:txBody>
          <a:bodyPr anchor="t" rtlCol="false" tIns="0" lIns="0" bIns="0" rIns="0">
            <a:spAutoFit/>
          </a:bodyPr>
          <a:lstStyle/>
          <a:p>
            <a:pPr algn="ctr" marL="0" indent="0" lvl="0">
              <a:lnSpc>
                <a:spcPts val="4415"/>
              </a:lnSpc>
              <a:spcBef>
                <a:spcPct val="0"/>
              </a:spcBef>
            </a:pPr>
            <a:r>
              <a:rPr lang="en-US" sz="3199">
                <a:solidFill>
                  <a:srgbClr val="0071C9"/>
                </a:solidFill>
                <a:latin typeface="DM Sans Bold"/>
              </a:rPr>
              <a:t>Step 1</a:t>
            </a:r>
          </a:p>
        </p:txBody>
      </p:sp>
      <p:sp>
        <p:nvSpPr>
          <p:cNvPr name="TextBox 12" id="12"/>
          <p:cNvSpPr txBox="true"/>
          <p:nvPr/>
        </p:nvSpPr>
        <p:spPr>
          <a:xfrm rot="0">
            <a:off x="1249673" y="3771804"/>
            <a:ext cx="3200745" cy="477264"/>
          </a:xfrm>
          <a:prstGeom prst="rect">
            <a:avLst/>
          </a:prstGeom>
        </p:spPr>
        <p:txBody>
          <a:bodyPr anchor="t" rtlCol="false" tIns="0" lIns="0" bIns="0" rIns="0">
            <a:spAutoFit/>
          </a:bodyPr>
          <a:lstStyle/>
          <a:p>
            <a:pPr algn="ctr" marL="0" indent="0" lvl="0">
              <a:lnSpc>
                <a:spcPts val="3963"/>
              </a:lnSpc>
              <a:spcBef>
                <a:spcPct val="0"/>
              </a:spcBef>
            </a:pPr>
            <a:r>
              <a:rPr lang="en-US" sz="2872">
                <a:solidFill>
                  <a:srgbClr val="051D40"/>
                </a:solidFill>
                <a:latin typeface="DM Sans"/>
              </a:rPr>
              <a:t>Load the dataset</a:t>
            </a:r>
          </a:p>
        </p:txBody>
      </p:sp>
      <p:grpSp>
        <p:nvGrpSpPr>
          <p:cNvPr name="Group 13" id="13"/>
          <p:cNvGrpSpPr/>
          <p:nvPr/>
        </p:nvGrpSpPr>
        <p:grpSpPr>
          <a:xfrm rot="0">
            <a:off x="5001923" y="2533149"/>
            <a:ext cx="3691890" cy="2397969"/>
            <a:chOff x="0" y="0"/>
            <a:chExt cx="972350" cy="631564"/>
          </a:xfrm>
        </p:grpSpPr>
        <p:sp>
          <p:nvSpPr>
            <p:cNvPr name="Freeform 14" id="14"/>
            <p:cNvSpPr/>
            <p:nvPr/>
          </p:nvSpPr>
          <p:spPr>
            <a:xfrm flipH="false" flipV="false" rot="0">
              <a:off x="0" y="0"/>
              <a:ext cx="972350" cy="631564"/>
            </a:xfrm>
            <a:custGeom>
              <a:avLst/>
              <a:gdLst/>
              <a:ahLst/>
              <a:cxnLst/>
              <a:rect r="r" b="b" t="t" l="l"/>
              <a:pathLst>
                <a:path h="631564" w="972350">
                  <a:moveTo>
                    <a:pt x="0" y="0"/>
                  </a:moveTo>
                  <a:lnTo>
                    <a:pt x="972350" y="0"/>
                  </a:lnTo>
                  <a:lnTo>
                    <a:pt x="972350" y="631564"/>
                  </a:lnTo>
                  <a:lnTo>
                    <a:pt x="0" y="631564"/>
                  </a:lnTo>
                  <a:close/>
                </a:path>
              </a:pathLst>
            </a:custGeom>
            <a:solidFill>
              <a:srgbClr val="CFF4FF"/>
            </a:solidFill>
            <a:ln w="19050" cap="sq">
              <a:solidFill>
                <a:srgbClr val="FFFFFF"/>
              </a:solidFill>
              <a:prstDash val="solid"/>
              <a:miter/>
            </a:ln>
          </p:spPr>
        </p:sp>
        <p:sp>
          <p:nvSpPr>
            <p:cNvPr name="TextBox 15" id="15"/>
            <p:cNvSpPr txBox="true"/>
            <p:nvPr/>
          </p:nvSpPr>
          <p:spPr>
            <a:xfrm>
              <a:off x="0" y="-38100"/>
              <a:ext cx="972350" cy="669664"/>
            </a:xfrm>
            <a:prstGeom prst="rect">
              <a:avLst/>
            </a:prstGeom>
          </p:spPr>
          <p:txBody>
            <a:bodyPr anchor="ctr" rtlCol="false" tIns="50800" lIns="50800" bIns="50800" rIns="50800"/>
            <a:lstStyle/>
            <a:p>
              <a:pPr algn="ctr">
                <a:lnSpc>
                  <a:spcPts val="2605"/>
                </a:lnSpc>
              </a:pPr>
            </a:p>
          </p:txBody>
        </p:sp>
      </p:grpSp>
      <p:sp>
        <p:nvSpPr>
          <p:cNvPr name="TextBox 16" id="16"/>
          <p:cNvSpPr txBox="true"/>
          <p:nvPr/>
        </p:nvSpPr>
        <p:spPr>
          <a:xfrm rot="0">
            <a:off x="5001923" y="2935642"/>
            <a:ext cx="3432147" cy="545973"/>
          </a:xfrm>
          <a:prstGeom prst="rect">
            <a:avLst/>
          </a:prstGeom>
        </p:spPr>
        <p:txBody>
          <a:bodyPr anchor="t" rtlCol="false" tIns="0" lIns="0" bIns="0" rIns="0">
            <a:spAutoFit/>
          </a:bodyPr>
          <a:lstStyle/>
          <a:p>
            <a:pPr algn="ctr" marL="0" indent="0" lvl="0">
              <a:lnSpc>
                <a:spcPts val="4415"/>
              </a:lnSpc>
              <a:spcBef>
                <a:spcPct val="0"/>
              </a:spcBef>
            </a:pPr>
            <a:r>
              <a:rPr lang="en-US" sz="3199">
                <a:solidFill>
                  <a:srgbClr val="0071C9"/>
                </a:solidFill>
                <a:latin typeface="DM Sans Bold"/>
              </a:rPr>
              <a:t>Step 2</a:t>
            </a:r>
          </a:p>
        </p:txBody>
      </p:sp>
      <p:sp>
        <p:nvSpPr>
          <p:cNvPr name="TextBox 17" id="17"/>
          <p:cNvSpPr txBox="true"/>
          <p:nvPr/>
        </p:nvSpPr>
        <p:spPr>
          <a:xfrm rot="0">
            <a:off x="5141438" y="3651678"/>
            <a:ext cx="3384519" cy="972564"/>
          </a:xfrm>
          <a:prstGeom prst="rect">
            <a:avLst/>
          </a:prstGeom>
        </p:spPr>
        <p:txBody>
          <a:bodyPr anchor="t" rtlCol="false" tIns="0" lIns="0" bIns="0" rIns="0">
            <a:spAutoFit/>
          </a:bodyPr>
          <a:lstStyle/>
          <a:p>
            <a:pPr algn="ctr" marL="0" indent="0" lvl="0">
              <a:lnSpc>
                <a:spcPts val="3963"/>
              </a:lnSpc>
              <a:spcBef>
                <a:spcPct val="0"/>
              </a:spcBef>
            </a:pPr>
            <a:r>
              <a:rPr lang="en-US" sz="2872">
                <a:solidFill>
                  <a:srgbClr val="051D40"/>
                </a:solidFill>
                <a:latin typeface="DM Sans"/>
              </a:rPr>
              <a:t>Data Pre-processing</a:t>
            </a:r>
          </a:p>
        </p:txBody>
      </p:sp>
      <p:grpSp>
        <p:nvGrpSpPr>
          <p:cNvPr name="Group 18" id="18"/>
          <p:cNvGrpSpPr/>
          <p:nvPr/>
        </p:nvGrpSpPr>
        <p:grpSpPr>
          <a:xfrm rot="0">
            <a:off x="9144792" y="2533149"/>
            <a:ext cx="3569674" cy="2397969"/>
            <a:chOff x="0" y="0"/>
            <a:chExt cx="940161" cy="631564"/>
          </a:xfrm>
        </p:grpSpPr>
        <p:sp>
          <p:nvSpPr>
            <p:cNvPr name="Freeform 19" id="19"/>
            <p:cNvSpPr/>
            <p:nvPr/>
          </p:nvSpPr>
          <p:spPr>
            <a:xfrm flipH="false" flipV="false" rot="0">
              <a:off x="0" y="0"/>
              <a:ext cx="940161" cy="631564"/>
            </a:xfrm>
            <a:custGeom>
              <a:avLst/>
              <a:gdLst/>
              <a:ahLst/>
              <a:cxnLst/>
              <a:rect r="r" b="b" t="t" l="l"/>
              <a:pathLst>
                <a:path h="631564" w="940161">
                  <a:moveTo>
                    <a:pt x="0" y="0"/>
                  </a:moveTo>
                  <a:lnTo>
                    <a:pt x="940161" y="0"/>
                  </a:lnTo>
                  <a:lnTo>
                    <a:pt x="940161" y="631564"/>
                  </a:lnTo>
                  <a:lnTo>
                    <a:pt x="0" y="631564"/>
                  </a:lnTo>
                  <a:close/>
                </a:path>
              </a:pathLst>
            </a:custGeom>
            <a:solidFill>
              <a:srgbClr val="CFF4FF"/>
            </a:solidFill>
            <a:ln w="19050" cap="sq">
              <a:solidFill>
                <a:srgbClr val="FFFFFF"/>
              </a:solidFill>
              <a:prstDash val="solid"/>
              <a:miter/>
            </a:ln>
          </p:spPr>
        </p:sp>
        <p:sp>
          <p:nvSpPr>
            <p:cNvPr name="TextBox 20" id="20"/>
            <p:cNvSpPr txBox="true"/>
            <p:nvPr/>
          </p:nvSpPr>
          <p:spPr>
            <a:xfrm>
              <a:off x="0" y="-38100"/>
              <a:ext cx="940161" cy="669664"/>
            </a:xfrm>
            <a:prstGeom prst="rect">
              <a:avLst/>
            </a:prstGeom>
          </p:spPr>
          <p:txBody>
            <a:bodyPr anchor="ctr" rtlCol="false" tIns="50800" lIns="50800" bIns="50800" rIns="50800"/>
            <a:lstStyle/>
            <a:p>
              <a:pPr algn="ctr">
                <a:lnSpc>
                  <a:spcPts val="2605"/>
                </a:lnSpc>
              </a:pPr>
            </a:p>
          </p:txBody>
        </p:sp>
      </p:grpSp>
      <p:sp>
        <p:nvSpPr>
          <p:cNvPr name="TextBox 21" id="21"/>
          <p:cNvSpPr txBox="true"/>
          <p:nvPr/>
        </p:nvSpPr>
        <p:spPr>
          <a:xfrm rot="0">
            <a:off x="9017663" y="2935642"/>
            <a:ext cx="3432147" cy="545973"/>
          </a:xfrm>
          <a:prstGeom prst="rect">
            <a:avLst/>
          </a:prstGeom>
        </p:spPr>
        <p:txBody>
          <a:bodyPr anchor="t" rtlCol="false" tIns="0" lIns="0" bIns="0" rIns="0">
            <a:spAutoFit/>
          </a:bodyPr>
          <a:lstStyle/>
          <a:p>
            <a:pPr algn="ctr" marL="0" indent="0" lvl="0">
              <a:lnSpc>
                <a:spcPts val="4415"/>
              </a:lnSpc>
              <a:spcBef>
                <a:spcPct val="0"/>
              </a:spcBef>
            </a:pPr>
            <a:r>
              <a:rPr lang="en-US" sz="3199">
                <a:solidFill>
                  <a:srgbClr val="0071C9"/>
                </a:solidFill>
                <a:latin typeface="DM Sans Bold"/>
              </a:rPr>
              <a:t>Step 3</a:t>
            </a:r>
          </a:p>
        </p:txBody>
      </p:sp>
      <p:sp>
        <p:nvSpPr>
          <p:cNvPr name="TextBox 22" id="22"/>
          <p:cNvSpPr txBox="true"/>
          <p:nvPr/>
        </p:nvSpPr>
        <p:spPr>
          <a:xfrm rot="0">
            <a:off x="9517029" y="3651678"/>
            <a:ext cx="2786006" cy="972564"/>
          </a:xfrm>
          <a:prstGeom prst="rect">
            <a:avLst/>
          </a:prstGeom>
        </p:spPr>
        <p:txBody>
          <a:bodyPr anchor="t" rtlCol="false" tIns="0" lIns="0" bIns="0" rIns="0">
            <a:spAutoFit/>
          </a:bodyPr>
          <a:lstStyle/>
          <a:p>
            <a:pPr algn="ctr" marL="0" indent="0" lvl="0">
              <a:lnSpc>
                <a:spcPts val="3963"/>
              </a:lnSpc>
              <a:spcBef>
                <a:spcPct val="0"/>
              </a:spcBef>
            </a:pPr>
            <a:r>
              <a:rPr lang="en-US" sz="2872">
                <a:solidFill>
                  <a:srgbClr val="051D40"/>
                </a:solidFill>
                <a:latin typeface="DM Sans"/>
              </a:rPr>
              <a:t>Split the dataset</a:t>
            </a:r>
          </a:p>
        </p:txBody>
      </p:sp>
      <p:grpSp>
        <p:nvGrpSpPr>
          <p:cNvPr name="Group 23" id="23"/>
          <p:cNvGrpSpPr/>
          <p:nvPr/>
        </p:nvGrpSpPr>
        <p:grpSpPr>
          <a:xfrm rot="0">
            <a:off x="1537318" y="5746715"/>
            <a:ext cx="4297048" cy="2397969"/>
            <a:chOff x="0" y="0"/>
            <a:chExt cx="1131733" cy="631564"/>
          </a:xfrm>
        </p:grpSpPr>
        <p:sp>
          <p:nvSpPr>
            <p:cNvPr name="Freeform 24" id="24"/>
            <p:cNvSpPr/>
            <p:nvPr/>
          </p:nvSpPr>
          <p:spPr>
            <a:xfrm flipH="false" flipV="false" rot="0">
              <a:off x="0" y="0"/>
              <a:ext cx="1131733" cy="631564"/>
            </a:xfrm>
            <a:custGeom>
              <a:avLst/>
              <a:gdLst/>
              <a:ahLst/>
              <a:cxnLst/>
              <a:rect r="r" b="b" t="t" l="l"/>
              <a:pathLst>
                <a:path h="631564" w="1131733">
                  <a:moveTo>
                    <a:pt x="0" y="0"/>
                  </a:moveTo>
                  <a:lnTo>
                    <a:pt x="1131733" y="0"/>
                  </a:lnTo>
                  <a:lnTo>
                    <a:pt x="1131733" y="631564"/>
                  </a:lnTo>
                  <a:lnTo>
                    <a:pt x="0" y="631564"/>
                  </a:lnTo>
                  <a:close/>
                </a:path>
              </a:pathLst>
            </a:custGeom>
            <a:solidFill>
              <a:srgbClr val="CFF4FF"/>
            </a:solidFill>
            <a:ln w="19050" cap="sq">
              <a:solidFill>
                <a:srgbClr val="FFFFFF"/>
              </a:solidFill>
              <a:prstDash val="solid"/>
              <a:miter/>
            </a:ln>
          </p:spPr>
        </p:sp>
        <p:sp>
          <p:nvSpPr>
            <p:cNvPr name="TextBox 25" id="25"/>
            <p:cNvSpPr txBox="true"/>
            <p:nvPr/>
          </p:nvSpPr>
          <p:spPr>
            <a:xfrm>
              <a:off x="0" y="-38100"/>
              <a:ext cx="1131733" cy="669664"/>
            </a:xfrm>
            <a:prstGeom prst="rect">
              <a:avLst/>
            </a:prstGeom>
          </p:spPr>
          <p:txBody>
            <a:bodyPr anchor="ctr" rtlCol="false" tIns="50800" lIns="50800" bIns="50800" rIns="50800"/>
            <a:lstStyle/>
            <a:p>
              <a:pPr algn="ctr">
                <a:lnSpc>
                  <a:spcPts val="2605"/>
                </a:lnSpc>
              </a:pPr>
            </a:p>
          </p:txBody>
        </p:sp>
      </p:grpSp>
      <p:sp>
        <p:nvSpPr>
          <p:cNvPr name="TextBox 26" id="26"/>
          <p:cNvSpPr txBox="true"/>
          <p:nvPr/>
        </p:nvSpPr>
        <p:spPr>
          <a:xfrm rot="0">
            <a:off x="1969768" y="6149208"/>
            <a:ext cx="3432147" cy="545973"/>
          </a:xfrm>
          <a:prstGeom prst="rect">
            <a:avLst/>
          </a:prstGeom>
        </p:spPr>
        <p:txBody>
          <a:bodyPr anchor="t" rtlCol="false" tIns="0" lIns="0" bIns="0" rIns="0">
            <a:spAutoFit/>
          </a:bodyPr>
          <a:lstStyle/>
          <a:p>
            <a:pPr algn="ctr" marL="0" indent="0" lvl="0">
              <a:lnSpc>
                <a:spcPts val="4415"/>
              </a:lnSpc>
              <a:spcBef>
                <a:spcPct val="0"/>
              </a:spcBef>
            </a:pPr>
            <a:r>
              <a:rPr lang="en-US" sz="3199">
                <a:solidFill>
                  <a:srgbClr val="0071C9"/>
                </a:solidFill>
                <a:latin typeface="DM Sans Bold"/>
              </a:rPr>
              <a:t>Step 5</a:t>
            </a:r>
          </a:p>
        </p:txBody>
      </p:sp>
      <p:grpSp>
        <p:nvGrpSpPr>
          <p:cNvPr name="Group 27" id="27"/>
          <p:cNvGrpSpPr/>
          <p:nvPr/>
        </p:nvGrpSpPr>
        <p:grpSpPr>
          <a:xfrm rot="0">
            <a:off x="6429588" y="5746715"/>
            <a:ext cx="4297048" cy="2397969"/>
            <a:chOff x="0" y="0"/>
            <a:chExt cx="1131733" cy="631564"/>
          </a:xfrm>
        </p:grpSpPr>
        <p:sp>
          <p:nvSpPr>
            <p:cNvPr name="Freeform 28" id="28"/>
            <p:cNvSpPr/>
            <p:nvPr/>
          </p:nvSpPr>
          <p:spPr>
            <a:xfrm flipH="false" flipV="false" rot="0">
              <a:off x="0" y="0"/>
              <a:ext cx="1131733" cy="631564"/>
            </a:xfrm>
            <a:custGeom>
              <a:avLst/>
              <a:gdLst/>
              <a:ahLst/>
              <a:cxnLst/>
              <a:rect r="r" b="b" t="t" l="l"/>
              <a:pathLst>
                <a:path h="631564" w="1131733">
                  <a:moveTo>
                    <a:pt x="0" y="0"/>
                  </a:moveTo>
                  <a:lnTo>
                    <a:pt x="1131733" y="0"/>
                  </a:lnTo>
                  <a:lnTo>
                    <a:pt x="1131733" y="631564"/>
                  </a:lnTo>
                  <a:lnTo>
                    <a:pt x="0" y="631564"/>
                  </a:lnTo>
                  <a:close/>
                </a:path>
              </a:pathLst>
            </a:custGeom>
            <a:solidFill>
              <a:srgbClr val="CFF4FF"/>
            </a:solidFill>
            <a:ln w="19050" cap="sq">
              <a:solidFill>
                <a:srgbClr val="FFFFFF"/>
              </a:solidFill>
              <a:prstDash val="solid"/>
              <a:miter/>
            </a:ln>
          </p:spPr>
        </p:sp>
        <p:sp>
          <p:nvSpPr>
            <p:cNvPr name="TextBox 29" id="29"/>
            <p:cNvSpPr txBox="true"/>
            <p:nvPr/>
          </p:nvSpPr>
          <p:spPr>
            <a:xfrm>
              <a:off x="0" y="-38100"/>
              <a:ext cx="1131733" cy="669664"/>
            </a:xfrm>
            <a:prstGeom prst="rect">
              <a:avLst/>
            </a:prstGeom>
          </p:spPr>
          <p:txBody>
            <a:bodyPr anchor="ctr" rtlCol="false" tIns="50800" lIns="50800" bIns="50800" rIns="50800"/>
            <a:lstStyle/>
            <a:p>
              <a:pPr algn="ctr">
                <a:lnSpc>
                  <a:spcPts val="2605"/>
                </a:lnSpc>
              </a:pPr>
            </a:p>
          </p:txBody>
        </p:sp>
      </p:grpSp>
      <p:sp>
        <p:nvSpPr>
          <p:cNvPr name="TextBox 30" id="30"/>
          <p:cNvSpPr txBox="true"/>
          <p:nvPr/>
        </p:nvSpPr>
        <p:spPr>
          <a:xfrm rot="0">
            <a:off x="6862039" y="6149208"/>
            <a:ext cx="3432147" cy="545973"/>
          </a:xfrm>
          <a:prstGeom prst="rect">
            <a:avLst/>
          </a:prstGeom>
        </p:spPr>
        <p:txBody>
          <a:bodyPr anchor="t" rtlCol="false" tIns="0" lIns="0" bIns="0" rIns="0">
            <a:spAutoFit/>
          </a:bodyPr>
          <a:lstStyle/>
          <a:p>
            <a:pPr algn="ctr" marL="0" indent="0" lvl="0">
              <a:lnSpc>
                <a:spcPts val="4415"/>
              </a:lnSpc>
              <a:spcBef>
                <a:spcPct val="0"/>
              </a:spcBef>
            </a:pPr>
            <a:r>
              <a:rPr lang="en-US" sz="3199">
                <a:solidFill>
                  <a:srgbClr val="0071C9"/>
                </a:solidFill>
                <a:latin typeface="DM Sans Bold"/>
              </a:rPr>
              <a:t>Step 6</a:t>
            </a:r>
          </a:p>
        </p:txBody>
      </p:sp>
      <p:sp>
        <p:nvSpPr>
          <p:cNvPr name="TextBox 31" id="31"/>
          <p:cNvSpPr txBox="true"/>
          <p:nvPr/>
        </p:nvSpPr>
        <p:spPr>
          <a:xfrm rot="0">
            <a:off x="7093441" y="6898075"/>
            <a:ext cx="3200745" cy="972564"/>
          </a:xfrm>
          <a:prstGeom prst="rect">
            <a:avLst/>
          </a:prstGeom>
        </p:spPr>
        <p:txBody>
          <a:bodyPr anchor="t" rtlCol="false" tIns="0" lIns="0" bIns="0" rIns="0">
            <a:spAutoFit/>
          </a:bodyPr>
          <a:lstStyle/>
          <a:p>
            <a:pPr algn="ctr" marL="0" indent="0" lvl="0">
              <a:lnSpc>
                <a:spcPts val="3963"/>
              </a:lnSpc>
              <a:spcBef>
                <a:spcPct val="0"/>
              </a:spcBef>
            </a:pPr>
            <a:r>
              <a:rPr lang="en-US" sz="2872">
                <a:solidFill>
                  <a:srgbClr val="051D40"/>
                </a:solidFill>
                <a:latin typeface="DM Sans"/>
              </a:rPr>
              <a:t>Model Selection and Fitting</a:t>
            </a:r>
          </a:p>
        </p:txBody>
      </p:sp>
      <p:grpSp>
        <p:nvGrpSpPr>
          <p:cNvPr name="Group 32" id="32"/>
          <p:cNvGrpSpPr/>
          <p:nvPr/>
        </p:nvGrpSpPr>
        <p:grpSpPr>
          <a:xfrm rot="0">
            <a:off x="11303905" y="5746715"/>
            <a:ext cx="4297048" cy="2397969"/>
            <a:chOff x="0" y="0"/>
            <a:chExt cx="1131733" cy="631564"/>
          </a:xfrm>
        </p:grpSpPr>
        <p:sp>
          <p:nvSpPr>
            <p:cNvPr name="Freeform 33" id="33"/>
            <p:cNvSpPr/>
            <p:nvPr/>
          </p:nvSpPr>
          <p:spPr>
            <a:xfrm flipH="false" flipV="false" rot="0">
              <a:off x="0" y="0"/>
              <a:ext cx="1131733" cy="631564"/>
            </a:xfrm>
            <a:custGeom>
              <a:avLst/>
              <a:gdLst/>
              <a:ahLst/>
              <a:cxnLst/>
              <a:rect r="r" b="b" t="t" l="l"/>
              <a:pathLst>
                <a:path h="631564" w="1131733">
                  <a:moveTo>
                    <a:pt x="0" y="0"/>
                  </a:moveTo>
                  <a:lnTo>
                    <a:pt x="1131733" y="0"/>
                  </a:lnTo>
                  <a:lnTo>
                    <a:pt x="1131733" y="631564"/>
                  </a:lnTo>
                  <a:lnTo>
                    <a:pt x="0" y="631564"/>
                  </a:lnTo>
                  <a:close/>
                </a:path>
              </a:pathLst>
            </a:custGeom>
            <a:solidFill>
              <a:srgbClr val="CFF4FF"/>
            </a:solidFill>
            <a:ln w="19050" cap="sq">
              <a:solidFill>
                <a:srgbClr val="FFFFFF"/>
              </a:solidFill>
              <a:prstDash val="solid"/>
              <a:miter/>
            </a:ln>
          </p:spPr>
        </p:sp>
        <p:sp>
          <p:nvSpPr>
            <p:cNvPr name="TextBox 34" id="34"/>
            <p:cNvSpPr txBox="true"/>
            <p:nvPr/>
          </p:nvSpPr>
          <p:spPr>
            <a:xfrm>
              <a:off x="0" y="-38100"/>
              <a:ext cx="1131733" cy="669664"/>
            </a:xfrm>
            <a:prstGeom prst="rect">
              <a:avLst/>
            </a:prstGeom>
          </p:spPr>
          <p:txBody>
            <a:bodyPr anchor="ctr" rtlCol="false" tIns="50800" lIns="50800" bIns="50800" rIns="50800"/>
            <a:lstStyle/>
            <a:p>
              <a:pPr algn="ctr">
                <a:lnSpc>
                  <a:spcPts val="2605"/>
                </a:lnSpc>
              </a:pPr>
            </a:p>
          </p:txBody>
        </p:sp>
      </p:grpSp>
      <p:sp>
        <p:nvSpPr>
          <p:cNvPr name="TextBox 35" id="35"/>
          <p:cNvSpPr txBox="true"/>
          <p:nvPr/>
        </p:nvSpPr>
        <p:spPr>
          <a:xfrm rot="0">
            <a:off x="11736355" y="6149208"/>
            <a:ext cx="3432147" cy="545973"/>
          </a:xfrm>
          <a:prstGeom prst="rect">
            <a:avLst/>
          </a:prstGeom>
        </p:spPr>
        <p:txBody>
          <a:bodyPr anchor="t" rtlCol="false" tIns="0" lIns="0" bIns="0" rIns="0">
            <a:spAutoFit/>
          </a:bodyPr>
          <a:lstStyle/>
          <a:p>
            <a:pPr algn="ctr" marL="0" indent="0" lvl="0">
              <a:lnSpc>
                <a:spcPts val="4415"/>
              </a:lnSpc>
              <a:spcBef>
                <a:spcPct val="0"/>
              </a:spcBef>
            </a:pPr>
            <a:r>
              <a:rPr lang="en-US" sz="3199">
                <a:solidFill>
                  <a:srgbClr val="0071C9"/>
                </a:solidFill>
                <a:latin typeface="DM Sans Bold"/>
              </a:rPr>
              <a:t>Step 7</a:t>
            </a:r>
          </a:p>
        </p:txBody>
      </p:sp>
      <p:sp>
        <p:nvSpPr>
          <p:cNvPr name="TextBox 36" id="36"/>
          <p:cNvSpPr txBox="true"/>
          <p:nvPr/>
        </p:nvSpPr>
        <p:spPr>
          <a:xfrm rot="0">
            <a:off x="11967757" y="6898075"/>
            <a:ext cx="3200745" cy="972564"/>
          </a:xfrm>
          <a:prstGeom prst="rect">
            <a:avLst/>
          </a:prstGeom>
        </p:spPr>
        <p:txBody>
          <a:bodyPr anchor="t" rtlCol="false" tIns="0" lIns="0" bIns="0" rIns="0">
            <a:spAutoFit/>
          </a:bodyPr>
          <a:lstStyle/>
          <a:p>
            <a:pPr algn="ctr" marL="0" indent="0" lvl="0">
              <a:lnSpc>
                <a:spcPts val="3963"/>
              </a:lnSpc>
              <a:spcBef>
                <a:spcPct val="0"/>
              </a:spcBef>
            </a:pPr>
            <a:r>
              <a:rPr lang="en-US" sz="2872">
                <a:solidFill>
                  <a:srgbClr val="051D40"/>
                </a:solidFill>
                <a:latin typeface="DM Sans"/>
              </a:rPr>
              <a:t>Hyperparameter Tuning</a:t>
            </a:r>
          </a:p>
        </p:txBody>
      </p:sp>
      <p:grpSp>
        <p:nvGrpSpPr>
          <p:cNvPr name="Group 37" id="37"/>
          <p:cNvGrpSpPr/>
          <p:nvPr/>
        </p:nvGrpSpPr>
        <p:grpSpPr>
          <a:xfrm rot="0">
            <a:off x="13138038" y="2500318"/>
            <a:ext cx="3200745" cy="2397969"/>
            <a:chOff x="0" y="0"/>
            <a:chExt cx="842995" cy="631564"/>
          </a:xfrm>
        </p:grpSpPr>
        <p:sp>
          <p:nvSpPr>
            <p:cNvPr name="Freeform 38" id="38"/>
            <p:cNvSpPr/>
            <p:nvPr/>
          </p:nvSpPr>
          <p:spPr>
            <a:xfrm flipH="false" flipV="false" rot="0">
              <a:off x="0" y="0"/>
              <a:ext cx="842995" cy="631564"/>
            </a:xfrm>
            <a:custGeom>
              <a:avLst/>
              <a:gdLst/>
              <a:ahLst/>
              <a:cxnLst/>
              <a:rect r="r" b="b" t="t" l="l"/>
              <a:pathLst>
                <a:path h="631564" w="842995">
                  <a:moveTo>
                    <a:pt x="0" y="0"/>
                  </a:moveTo>
                  <a:lnTo>
                    <a:pt x="842995" y="0"/>
                  </a:lnTo>
                  <a:lnTo>
                    <a:pt x="842995" y="631564"/>
                  </a:lnTo>
                  <a:lnTo>
                    <a:pt x="0" y="631564"/>
                  </a:lnTo>
                  <a:close/>
                </a:path>
              </a:pathLst>
            </a:custGeom>
            <a:solidFill>
              <a:srgbClr val="CFF4FF"/>
            </a:solidFill>
            <a:ln w="19050" cap="sq">
              <a:solidFill>
                <a:srgbClr val="FFFFFF"/>
              </a:solidFill>
              <a:prstDash val="solid"/>
              <a:miter/>
            </a:ln>
          </p:spPr>
        </p:sp>
        <p:sp>
          <p:nvSpPr>
            <p:cNvPr name="TextBox 39" id="39"/>
            <p:cNvSpPr txBox="true"/>
            <p:nvPr/>
          </p:nvSpPr>
          <p:spPr>
            <a:xfrm>
              <a:off x="0" y="-38100"/>
              <a:ext cx="842995" cy="669664"/>
            </a:xfrm>
            <a:prstGeom prst="rect">
              <a:avLst/>
            </a:prstGeom>
          </p:spPr>
          <p:txBody>
            <a:bodyPr anchor="ctr" rtlCol="false" tIns="50800" lIns="50800" bIns="50800" rIns="50800"/>
            <a:lstStyle/>
            <a:p>
              <a:pPr algn="ctr">
                <a:lnSpc>
                  <a:spcPts val="2605"/>
                </a:lnSpc>
              </a:pPr>
            </a:p>
          </p:txBody>
        </p:sp>
      </p:grpSp>
      <p:sp>
        <p:nvSpPr>
          <p:cNvPr name="TextBox 40" id="40"/>
          <p:cNvSpPr txBox="true"/>
          <p:nvPr/>
        </p:nvSpPr>
        <p:spPr>
          <a:xfrm rot="0">
            <a:off x="12906636" y="2902811"/>
            <a:ext cx="3432147" cy="545973"/>
          </a:xfrm>
          <a:prstGeom prst="rect">
            <a:avLst/>
          </a:prstGeom>
        </p:spPr>
        <p:txBody>
          <a:bodyPr anchor="t" rtlCol="false" tIns="0" lIns="0" bIns="0" rIns="0">
            <a:spAutoFit/>
          </a:bodyPr>
          <a:lstStyle/>
          <a:p>
            <a:pPr algn="ctr" marL="0" indent="0" lvl="0">
              <a:lnSpc>
                <a:spcPts val="4415"/>
              </a:lnSpc>
              <a:spcBef>
                <a:spcPct val="0"/>
              </a:spcBef>
            </a:pPr>
            <a:r>
              <a:rPr lang="en-US" sz="3199">
                <a:solidFill>
                  <a:srgbClr val="0071C9"/>
                </a:solidFill>
                <a:latin typeface="DM Sans Bold"/>
              </a:rPr>
              <a:t>Step 4</a:t>
            </a:r>
          </a:p>
        </p:txBody>
      </p:sp>
      <p:sp>
        <p:nvSpPr>
          <p:cNvPr name="TextBox 41" id="41"/>
          <p:cNvSpPr txBox="true"/>
          <p:nvPr/>
        </p:nvSpPr>
        <p:spPr>
          <a:xfrm rot="0">
            <a:off x="13409791" y="3651678"/>
            <a:ext cx="2885726" cy="972564"/>
          </a:xfrm>
          <a:prstGeom prst="rect">
            <a:avLst/>
          </a:prstGeom>
        </p:spPr>
        <p:txBody>
          <a:bodyPr anchor="t" rtlCol="false" tIns="0" lIns="0" bIns="0" rIns="0">
            <a:spAutoFit/>
          </a:bodyPr>
          <a:lstStyle/>
          <a:p>
            <a:pPr algn="ctr" marL="0" indent="0" lvl="0">
              <a:lnSpc>
                <a:spcPts val="3963"/>
              </a:lnSpc>
              <a:spcBef>
                <a:spcPct val="0"/>
              </a:spcBef>
            </a:pPr>
            <a:r>
              <a:rPr lang="en-US" sz="2872">
                <a:solidFill>
                  <a:srgbClr val="051D40"/>
                </a:solidFill>
                <a:latin typeface="DM Sans"/>
              </a:rPr>
              <a:t>Balancing the data</a:t>
            </a:r>
          </a:p>
        </p:txBody>
      </p:sp>
      <p:sp>
        <p:nvSpPr>
          <p:cNvPr name="TextBox 42" id="42"/>
          <p:cNvSpPr txBox="true"/>
          <p:nvPr/>
        </p:nvSpPr>
        <p:spPr>
          <a:xfrm rot="0">
            <a:off x="2085469" y="6898075"/>
            <a:ext cx="3200745" cy="477264"/>
          </a:xfrm>
          <a:prstGeom prst="rect">
            <a:avLst/>
          </a:prstGeom>
        </p:spPr>
        <p:txBody>
          <a:bodyPr anchor="t" rtlCol="false" tIns="0" lIns="0" bIns="0" rIns="0">
            <a:spAutoFit/>
          </a:bodyPr>
          <a:lstStyle/>
          <a:p>
            <a:pPr algn="ctr" marL="0" indent="0" lvl="0">
              <a:lnSpc>
                <a:spcPts val="3963"/>
              </a:lnSpc>
              <a:spcBef>
                <a:spcPct val="0"/>
              </a:spcBef>
            </a:pPr>
            <a:r>
              <a:rPr lang="en-US" sz="2872">
                <a:solidFill>
                  <a:srgbClr val="051D40"/>
                </a:solidFill>
                <a:latin typeface="DM Sans"/>
              </a:rPr>
              <a:t>Standardization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10800000">
            <a:off x="6093797" y="3368497"/>
            <a:ext cx="4161751" cy="1184729"/>
            <a:chOff x="0" y="0"/>
            <a:chExt cx="2565722" cy="730386"/>
          </a:xfrm>
        </p:grpSpPr>
        <p:sp>
          <p:nvSpPr>
            <p:cNvPr name="Freeform 3" id="3"/>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0071C9"/>
            </a:solidFill>
          </p:spPr>
        </p:sp>
        <p:sp>
          <p:nvSpPr>
            <p:cNvPr name="TextBox 4" id="4"/>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grpSp>
        <p:nvGrpSpPr>
          <p:cNvPr name="Group 5" id="5"/>
          <p:cNvGrpSpPr/>
          <p:nvPr/>
        </p:nvGrpSpPr>
        <p:grpSpPr>
          <a:xfrm rot="0">
            <a:off x="7724615" y="4553226"/>
            <a:ext cx="4161751" cy="1184729"/>
            <a:chOff x="0" y="0"/>
            <a:chExt cx="2565722" cy="730386"/>
          </a:xfrm>
        </p:grpSpPr>
        <p:sp>
          <p:nvSpPr>
            <p:cNvPr name="Freeform 6" id="6"/>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56AEFF"/>
            </a:solidFill>
          </p:spPr>
        </p:sp>
        <p:sp>
          <p:nvSpPr>
            <p:cNvPr name="TextBox 7" id="7"/>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grpSp>
        <p:nvGrpSpPr>
          <p:cNvPr name="Group 8" id="8"/>
          <p:cNvGrpSpPr/>
          <p:nvPr/>
        </p:nvGrpSpPr>
        <p:grpSpPr>
          <a:xfrm rot="-10800000">
            <a:off x="6758203" y="5737955"/>
            <a:ext cx="4161751" cy="1184729"/>
            <a:chOff x="0" y="0"/>
            <a:chExt cx="2565722" cy="730386"/>
          </a:xfrm>
        </p:grpSpPr>
        <p:sp>
          <p:nvSpPr>
            <p:cNvPr name="Freeform 9" id="9"/>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4BD1FB"/>
            </a:solidFill>
          </p:spPr>
        </p:sp>
        <p:sp>
          <p:nvSpPr>
            <p:cNvPr name="TextBox 10" id="10"/>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grpSp>
        <p:nvGrpSpPr>
          <p:cNvPr name="Group 11" id="11"/>
          <p:cNvGrpSpPr/>
          <p:nvPr/>
        </p:nvGrpSpPr>
        <p:grpSpPr>
          <a:xfrm rot="0">
            <a:off x="7724615" y="6918503"/>
            <a:ext cx="4161751" cy="1184729"/>
            <a:chOff x="0" y="0"/>
            <a:chExt cx="2565722" cy="730386"/>
          </a:xfrm>
        </p:grpSpPr>
        <p:sp>
          <p:nvSpPr>
            <p:cNvPr name="Freeform 12" id="12"/>
            <p:cNvSpPr/>
            <p:nvPr/>
          </p:nvSpPr>
          <p:spPr>
            <a:xfrm flipH="false" flipV="false" rot="0">
              <a:off x="0" y="0"/>
              <a:ext cx="2565722" cy="730386"/>
            </a:xfrm>
            <a:custGeom>
              <a:avLst/>
              <a:gdLst/>
              <a:ahLst/>
              <a:cxnLst/>
              <a:rect r="r" b="b" t="t" l="l"/>
              <a:pathLst>
                <a:path h="730386" w="2565722">
                  <a:moveTo>
                    <a:pt x="0" y="0"/>
                  </a:moveTo>
                  <a:lnTo>
                    <a:pt x="2362522" y="0"/>
                  </a:lnTo>
                  <a:lnTo>
                    <a:pt x="2565722" y="365193"/>
                  </a:lnTo>
                  <a:lnTo>
                    <a:pt x="2362522" y="730386"/>
                  </a:lnTo>
                  <a:lnTo>
                    <a:pt x="0" y="730386"/>
                  </a:lnTo>
                  <a:lnTo>
                    <a:pt x="203200" y="365193"/>
                  </a:lnTo>
                  <a:lnTo>
                    <a:pt x="0" y="0"/>
                  </a:lnTo>
                  <a:close/>
                </a:path>
              </a:pathLst>
            </a:custGeom>
            <a:solidFill>
              <a:srgbClr val="CFF4FF"/>
            </a:solidFill>
          </p:spPr>
        </p:sp>
        <p:sp>
          <p:nvSpPr>
            <p:cNvPr name="TextBox 13" id="13"/>
            <p:cNvSpPr txBox="true"/>
            <p:nvPr/>
          </p:nvSpPr>
          <p:spPr>
            <a:xfrm>
              <a:off x="177800" y="-38100"/>
              <a:ext cx="2311722" cy="768486"/>
            </a:xfrm>
            <a:prstGeom prst="rect">
              <a:avLst/>
            </a:prstGeom>
          </p:spPr>
          <p:txBody>
            <a:bodyPr anchor="ctr" rtlCol="false" tIns="50800" lIns="50800" bIns="50800" rIns="50800"/>
            <a:lstStyle/>
            <a:p>
              <a:pPr algn="ctr">
                <a:lnSpc>
                  <a:spcPts val="2605"/>
                </a:lnSpc>
              </a:pPr>
            </a:p>
          </p:txBody>
        </p:sp>
      </p:grpSp>
      <p:sp>
        <p:nvSpPr>
          <p:cNvPr name="TextBox 14" id="14"/>
          <p:cNvSpPr txBox="true"/>
          <p:nvPr/>
        </p:nvSpPr>
        <p:spPr>
          <a:xfrm rot="0">
            <a:off x="7988487" y="4829451"/>
            <a:ext cx="3634007" cy="578181"/>
          </a:xfrm>
          <a:prstGeom prst="rect">
            <a:avLst/>
          </a:prstGeom>
        </p:spPr>
        <p:txBody>
          <a:bodyPr anchor="t" rtlCol="false" tIns="0" lIns="0" bIns="0" rIns="0">
            <a:spAutoFit/>
          </a:bodyPr>
          <a:lstStyle/>
          <a:p>
            <a:pPr algn="ctr" marL="0" indent="0" lvl="0">
              <a:lnSpc>
                <a:spcPts val="4771"/>
              </a:lnSpc>
              <a:spcBef>
                <a:spcPct val="0"/>
              </a:spcBef>
            </a:pPr>
            <a:r>
              <a:rPr lang="en-US" sz="3457">
                <a:solidFill>
                  <a:srgbClr val="051D40"/>
                </a:solidFill>
                <a:latin typeface="DM Sans Bold"/>
              </a:rPr>
              <a:t>Random Forest</a:t>
            </a:r>
          </a:p>
        </p:txBody>
      </p:sp>
      <p:sp>
        <p:nvSpPr>
          <p:cNvPr name="TextBox 15" id="15"/>
          <p:cNvSpPr txBox="true"/>
          <p:nvPr/>
        </p:nvSpPr>
        <p:spPr>
          <a:xfrm rot="0">
            <a:off x="6143943" y="3564000"/>
            <a:ext cx="4061458" cy="813148"/>
          </a:xfrm>
          <a:prstGeom prst="rect">
            <a:avLst/>
          </a:prstGeom>
        </p:spPr>
        <p:txBody>
          <a:bodyPr anchor="t" rtlCol="false" tIns="0" lIns="0" bIns="0" rIns="0">
            <a:spAutoFit/>
          </a:bodyPr>
          <a:lstStyle/>
          <a:p>
            <a:pPr algn="ctr" marL="0" indent="0" lvl="0">
              <a:lnSpc>
                <a:spcPts val="3146"/>
              </a:lnSpc>
            </a:pPr>
            <a:r>
              <a:rPr lang="en-US" sz="3457">
                <a:solidFill>
                  <a:srgbClr val="051D40"/>
                </a:solidFill>
                <a:latin typeface="DM Sans Bold"/>
              </a:rPr>
              <a:t>Logistic Regression</a:t>
            </a:r>
          </a:p>
        </p:txBody>
      </p:sp>
      <p:sp>
        <p:nvSpPr>
          <p:cNvPr name="TextBox 16" id="16"/>
          <p:cNvSpPr txBox="true"/>
          <p:nvPr/>
        </p:nvSpPr>
        <p:spPr>
          <a:xfrm rot="0">
            <a:off x="6950205" y="5891618"/>
            <a:ext cx="3969748" cy="932645"/>
          </a:xfrm>
          <a:prstGeom prst="rect">
            <a:avLst/>
          </a:prstGeom>
        </p:spPr>
        <p:txBody>
          <a:bodyPr anchor="t" rtlCol="false" tIns="0" lIns="0" bIns="0" rIns="0">
            <a:spAutoFit/>
          </a:bodyPr>
          <a:lstStyle/>
          <a:p>
            <a:pPr algn="ctr" marL="0" indent="0" lvl="0">
              <a:lnSpc>
                <a:spcPts val="3630"/>
              </a:lnSpc>
            </a:pPr>
            <a:r>
              <a:rPr lang="en-US" sz="3457">
                <a:solidFill>
                  <a:srgbClr val="051D40"/>
                </a:solidFill>
                <a:latin typeface="DM Sans Bold"/>
              </a:rPr>
              <a:t>Support Vector Machines</a:t>
            </a:r>
          </a:p>
        </p:txBody>
      </p:sp>
      <p:sp>
        <p:nvSpPr>
          <p:cNvPr name="TextBox 17" id="17"/>
          <p:cNvSpPr txBox="true"/>
          <p:nvPr/>
        </p:nvSpPr>
        <p:spPr>
          <a:xfrm rot="0">
            <a:off x="8432849" y="7198908"/>
            <a:ext cx="2745282" cy="578181"/>
          </a:xfrm>
          <a:prstGeom prst="rect">
            <a:avLst/>
          </a:prstGeom>
        </p:spPr>
        <p:txBody>
          <a:bodyPr anchor="t" rtlCol="false" tIns="0" lIns="0" bIns="0" rIns="0">
            <a:spAutoFit/>
          </a:bodyPr>
          <a:lstStyle/>
          <a:p>
            <a:pPr algn="ctr" marL="0" indent="0" lvl="0">
              <a:lnSpc>
                <a:spcPts val="4771"/>
              </a:lnSpc>
              <a:spcBef>
                <a:spcPct val="0"/>
              </a:spcBef>
            </a:pPr>
            <a:r>
              <a:rPr lang="en-US" sz="3457">
                <a:solidFill>
                  <a:srgbClr val="051D40"/>
                </a:solidFill>
                <a:latin typeface="DM Sans Bold"/>
              </a:rPr>
              <a:t>XG Boost</a:t>
            </a:r>
          </a:p>
        </p:txBody>
      </p:sp>
      <p:sp>
        <p:nvSpPr>
          <p:cNvPr name="Freeform 18" id="18"/>
          <p:cNvSpPr/>
          <p:nvPr/>
        </p:nvSpPr>
        <p:spPr>
          <a:xfrm flipH="false" flipV="false" rot="0">
            <a:off x="-2519628" y="7227483"/>
            <a:ext cx="7086596" cy="7086596"/>
          </a:xfrm>
          <a:custGeom>
            <a:avLst/>
            <a:gdLst/>
            <a:ahLst/>
            <a:cxnLst/>
            <a:rect r="r" b="b" t="t" l="l"/>
            <a:pathLst>
              <a:path h="7086596" w="7086596">
                <a:moveTo>
                  <a:pt x="0" y="0"/>
                </a:moveTo>
                <a:lnTo>
                  <a:pt x="7086596" y="0"/>
                </a:lnTo>
                <a:lnTo>
                  <a:pt x="7086596" y="7086596"/>
                </a:lnTo>
                <a:lnTo>
                  <a:pt x="0" y="70865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10436461">
            <a:off x="14152110" y="-4118246"/>
            <a:ext cx="6566182" cy="6566182"/>
          </a:xfrm>
          <a:custGeom>
            <a:avLst/>
            <a:gdLst/>
            <a:ahLst/>
            <a:cxnLst/>
            <a:rect r="r" b="b" t="t" l="l"/>
            <a:pathLst>
              <a:path h="6566182" w="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0" id="20"/>
          <p:cNvSpPr txBox="true"/>
          <p:nvPr/>
        </p:nvSpPr>
        <p:spPr>
          <a:xfrm rot="0">
            <a:off x="1028700" y="1028700"/>
            <a:ext cx="14055956" cy="1009650"/>
          </a:xfrm>
          <a:prstGeom prst="rect">
            <a:avLst/>
          </a:prstGeom>
        </p:spPr>
        <p:txBody>
          <a:bodyPr anchor="t" rtlCol="false" tIns="0" lIns="0" bIns="0" rIns="0">
            <a:spAutoFit/>
          </a:bodyPr>
          <a:lstStyle/>
          <a:p>
            <a:pPr marL="0" indent="0" lvl="0">
              <a:lnSpc>
                <a:spcPts val="7884"/>
              </a:lnSpc>
              <a:spcBef>
                <a:spcPct val="0"/>
              </a:spcBef>
            </a:pPr>
            <a:r>
              <a:rPr lang="en-US" sz="6570">
                <a:solidFill>
                  <a:srgbClr val="FFFFFF"/>
                </a:solidFill>
                <a:latin typeface="Now Bold"/>
              </a:rPr>
              <a:t>MODEL SELECTION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DAFzPf770-g</dc:identifier>
  <dcterms:modified xsi:type="dcterms:W3CDTF">2011-08-01T06:04:30Z</dcterms:modified>
  <cp:revision>1</cp:revision>
  <dc:title>Violet Dark Simple and Straightforward Boutique Business Meeting Visual Charts Presentation</dc:title>
</cp:coreProperties>
</file>